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 id="276" r:id="rId20"/>
    <p:sldId id="275" r:id="rId21"/>
    <p:sldId id="267" r:id="rId22"/>
    <p:sldId id="278"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F7C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10/7/2023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transition spd="slow">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10/7/2023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transition spd="slow">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10/7/2023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transition spd="slow">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10/7/2023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transition spd="slow">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10/7/2023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transition spd="slow">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pPr/>
              <a:t>10/7/2023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transition spd="slow">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pPr/>
              <a:t>10/7/2023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transition spd="slow">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10/7/2023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transition spd="slow">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10/7/2023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transition spd="slow">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10/7/2023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pPr/>
              <a:t>10/7/2023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pPr/>
              <a:t>10/7/2023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pPr/>
              <a:t>10/7/2023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pPr/>
              <a:t>10/7/2023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pPr/>
              <a:t>10/7/2023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transition spd="slow">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10/7/2023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10/7/2023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10/7/2023</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ransition spd="slow">
    <p:wipe dir="r"/>
  </p:transition>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hyperlink" Target="https://www.fontawesome.com/" TargetMode="External"/><Relationship Id="rId7" Type="http://schemas.openxmlformats.org/officeDocument/2006/relationships/hyperlink" Target="https://www.youtube.com/playlist?list=PLEtkoO2np9syrpHVx2jIIvP5HtiWHrfvW" TargetMode="External"/><Relationship Id="rId2" Type="http://schemas.openxmlformats.org/officeDocument/2006/relationships/hyperlink" Target="https://www.w3schools.com/" TargetMode="External"/><Relationship Id="rId1" Type="http://schemas.openxmlformats.org/officeDocument/2006/relationships/slideLayout" Target="../slideLayouts/slideLayout2.xml"/><Relationship Id="rId6" Type="http://schemas.openxmlformats.org/officeDocument/2006/relationships/hyperlink" Target="https://getbootstrap.com/docs/5.0/components" TargetMode="External"/><Relationship Id="rId5" Type="http://schemas.openxmlformats.org/officeDocument/2006/relationships/hyperlink" Target="https://www.naukari.com/" TargetMode="External"/><Relationship Id="rId4" Type="http://schemas.openxmlformats.org/officeDocument/2006/relationships/hyperlink" Target="https://jquery.com/"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F348E-34DA-4D51-A609-E0BFC6F07341}"/>
              </a:ext>
            </a:extLst>
          </p:cNvPr>
          <p:cNvSpPr>
            <a:spLocks noGrp="1"/>
          </p:cNvSpPr>
          <p:nvPr>
            <p:ph type="ctrTitle"/>
          </p:nvPr>
        </p:nvSpPr>
        <p:spPr>
          <a:xfrm>
            <a:off x="1751012" y="186613"/>
            <a:ext cx="8689976" cy="3623386"/>
          </a:xfrm>
        </p:spPr>
        <p:txBody>
          <a:bodyPr>
            <a:normAutofit/>
          </a:bodyPr>
          <a:lstStyle/>
          <a:p>
            <a:r>
              <a:rPr lang="en-US" sz="2800" cap="none" dirty="0">
                <a:latin typeface="Merienda SemiBold" pitchFamily="2" charset="0"/>
              </a:rPr>
              <a:t>Shree </a:t>
            </a:r>
            <a:r>
              <a:rPr lang="en-US" sz="2800" cap="none" dirty="0" err="1">
                <a:latin typeface="Merienda SemiBold" pitchFamily="2" charset="0"/>
              </a:rPr>
              <a:t>Shambhubhai</a:t>
            </a:r>
            <a:r>
              <a:rPr lang="en-US" sz="2800" cap="none" dirty="0">
                <a:latin typeface="Merienda SemiBold" pitchFamily="2" charset="0"/>
              </a:rPr>
              <a:t> V. Patel College Of Computer Science And Business Management</a:t>
            </a:r>
            <a:br>
              <a:rPr lang="en-US" sz="2800" cap="none" dirty="0">
                <a:latin typeface="Merienda SemiBold" pitchFamily="2" charset="0"/>
              </a:rPr>
            </a:br>
            <a:br>
              <a:rPr lang="en-US" sz="2800" cap="none" dirty="0">
                <a:latin typeface="Merienda SemiBold" pitchFamily="2" charset="0"/>
              </a:rPr>
            </a:br>
            <a:br>
              <a:rPr lang="en-US" sz="2800" cap="none" dirty="0">
                <a:latin typeface="Merienda SemiBold" pitchFamily="2" charset="0"/>
              </a:rPr>
            </a:br>
            <a:br>
              <a:rPr lang="en-US" sz="3200" cap="none" dirty="0">
                <a:latin typeface="Merienda SemiBold" pitchFamily="2" charset="0"/>
              </a:rPr>
            </a:br>
            <a:br>
              <a:rPr lang="en-US" sz="3200" cap="none" dirty="0">
                <a:latin typeface="Merienda SemiBold" pitchFamily="2" charset="0"/>
              </a:rPr>
            </a:br>
            <a:r>
              <a:rPr lang="en-US" sz="2000" cap="none" dirty="0">
                <a:solidFill>
                  <a:schemeClr val="accent6">
                    <a:lumMod val="75000"/>
                  </a:schemeClr>
                </a:solidFill>
                <a:latin typeface="Merienda SemiBold" pitchFamily="2" charset="0"/>
              </a:rPr>
              <a:t>O</a:t>
            </a:r>
            <a:r>
              <a:rPr lang="en-US" sz="2000" cap="none" dirty="0">
                <a:latin typeface="Merienda SemiBold" pitchFamily="2" charset="0"/>
              </a:rPr>
              <a:t>nline</a:t>
            </a:r>
            <a:r>
              <a:rPr lang="en-US" sz="2000" cap="none" dirty="0">
                <a:solidFill>
                  <a:schemeClr val="accent6">
                    <a:lumMod val="75000"/>
                  </a:schemeClr>
                </a:solidFill>
                <a:latin typeface="Merienda SemiBold" pitchFamily="2" charset="0"/>
              </a:rPr>
              <a:t> J</a:t>
            </a:r>
            <a:r>
              <a:rPr lang="en-US" sz="2000" cap="none" dirty="0">
                <a:latin typeface="Merienda SemiBold" pitchFamily="2" charset="0"/>
              </a:rPr>
              <a:t>ob</a:t>
            </a:r>
            <a:r>
              <a:rPr lang="en-US" sz="2000" cap="none" dirty="0">
                <a:solidFill>
                  <a:schemeClr val="accent6">
                    <a:lumMod val="75000"/>
                  </a:schemeClr>
                </a:solidFill>
                <a:latin typeface="Merienda SemiBold" pitchFamily="2" charset="0"/>
              </a:rPr>
              <a:t> P</a:t>
            </a:r>
            <a:r>
              <a:rPr lang="en-US" sz="2000" cap="none" dirty="0">
                <a:latin typeface="Merienda SemiBold" pitchFamily="2" charset="0"/>
              </a:rPr>
              <a:t>ortal</a:t>
            </a:r>
            <a:br>
              <a:rPr lang="en-US" sz="2000" cap="none" dirty="0">
                <a:latin typeface="Merienda SemiBold" pitchFamily="2" charset="0"/>
              </a:rPr>
            </a:br>
            <a:br>
              <a:rPr lang="en-US" sz="2000" cap="none" dirty="0">
                <a:latin typeface="Merienda SemiBold" pitchFamily="2" charset="0"/>
              </a:rPr>
            </a:br>
            <a:r>
              <a:rPr lang="en-US" sz="2000" b="1" dirty="0">
                <a:latin typeface="Merienda SemiBold" pitchFamily="2" charset="0"/>
                <a:cs typeface="Times New Roman" panose="02020603050405020304" pitchFamily="18" charset="0"/>
              </a:rPr>
              <a:t>Subject: 501-01 (</a:t>
            </a:r>
            <a:r>
              <a:rPr lang="en-US" sz="2000" b="1" cap="none" dirty="0">
                <a:latin typeface="Merienda SemiBold" pitchFamily="2" charset="0"/>
                <a:cs typeface="Times New Roman" panose="02020603050405020304" pitchFamily="18" charset="0"/>
              </a:rPr>
              <a:t>Advanced web Designing</a:t>
            </a:r>
            <a:r>
              <a:rPr lang="en-US" sz="2000" b="1" dirty="0">
                <a:latin typeface="Merienda SemiBold" pitchFamily="2" charset="0"/>
                <a:cs typeface="Times New Roman" panose="02020603050405020304" pitchFamily="18" charset="0"/>
              </a:rPr>
              <a:t>) OF T.Y.B.C.A. (Sem-5)</a:t>
            </a:r>
            <a:br>
              <a:rPr lang="en-US" sz="2000" b="1" dirty="0">
                <a:latin typeface="Times New Roman" panose="02020603050405020304" pitchFamily="18" charset="0"/>
                <a:cs typeface="Times New Roman" panose="02020603050405020304" pitchFamily="18" charset="0"/>
              </a:rPr>
            </a:br>
            <a:endParaRPr lang="en-IN" sz="2000" b="1" cap="none"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DD2BA21D-0A0A-4741-B314-71BEB459078F}"/>
              </a:ext>
            </a:extLst>
          </p:cNvPr>
          <p:cNvSpPr>
            <a:spLocks noGrp="1"/>
          </p:cNvSpPr>
          <p:nvPr>
            <p:ph type="subTitle" idx="1"/>
          </p:nvPr>
        </p:nvSpPr>
        <p:spPr>
          <a:xfrm>
            <a:off x="1751011" y="3886200"/>
            <a:ext cx="9417731" cy="2785187"/>
          </a:xfrm>
        </p:spPr>
        <p:txBody>
          <a:bodyPr>
            <a:normAutofit/>
          </a:bodyPr>
          <a:lstStyle/>
          <a:p>
            <a:pPr algn="l"/>
            <a:r>
              <a:rPr lang="en-US" sz="1000" b="1" cap="none" dirty="0">
                <a:solidFill>
                  <a:schemeClr val="tx1"/>
                </a:solidFill>
                <a:latin typeface="Times New Roman" panose="02020603050405020304" pitchFamily="18" charset="0"/>
                <a:cs typeface="Times New Roman" panose="02020603050405020304" pitchFamily="18" charset="0"/>
              </a:rPr>
              <a:t>	</a:t>
            </a:r>
            <a:r>
              <a:rPr lang="en-US" sz="2100" b="1" cap="none" dirty="0">
                <a:solidFill>
                  <a:schemeClr val="tx1"/>
                </a:solidFill>
                <a:latin typeface="Merienda SemiBold" pitchFamily="2" charset="0"/>
                <a:cs typeface="Times New Roman" panose="02020603050405020304" pitchFamily="18" charset="0"/>
              </a:rPr>
              <a:t>Submitted By :				Guided By:</a:t>
            </a:r>
          </a:p>
          <a:p>
            <a:pPr algn="l"/>
            <a:r>
              <a:rPr lang="en-US" sz="1600" b="1" cap="none" dirty="0">
                <a:solidFill>
                  <a:schemeClr val="tx1"/>
                </a:solidFill>
                <a:latin typeface="Merienda SemiBold" pitchFamily="2" charset="0"/>
                <a:cs typeface="Times New Roman" panose="02020603050405020304" pitchFamily="18" charset="0"/>
              </a:rPr>
              <a:t>	</a:t>
            </a:r>
            <a:r>
              <a:rPr lang="en-US" sz="1900" b="1" cap="none" dirty="0">
                <a:solidFill>
                  <a:schemeClr val="tx1"/>
                </a:solidFill>
                <a:latin typeface="Merienda SemiBold" pitchFamily="2" charset="0"/>
                <a:cs typeface="Times New Roman" panose="02020603050405020304" pitchFamily="18" charset="0"/>
              </a:rPr>
              <a:t>Gola Jinal </a:t>
            </a:r>
            <a:r>
              <a:rPr lang="en-US" sz="1900" b="1" cap="none" dirty="0" err="1">
                <a:solidFill>
                  <a:schemeClr val="tx1"/>
                </a:solidFill>
                <a:latin typeface="Merienda SemiBold" pitchFamily="2" charset="0"/>
                <a:cs typeface="Times New Roman" panose="02020603050405020304" pitchFamily="18" charset="0"/>
              </a:rPr>
              <a:t>Shaileshbhai</a:t>
            </a:r>
            <a:r>
              <a:rPr lang="en-US" sz="1900" b="1" cap="none" dirty="0">
                <a:solidFill>
                  <a:schemeClr val="tx1"/>
                </a:solidFill>
                <a:latin typeface="Merienda SemiBold" pitchFamily="2" charset="0"/>
                <a:cs typeface="Times New Roman" panose="02020603050405020304" pitchFamily="18" charset="0"/>
              </a:rPr>
              <a:t>			Asst. Prof. </a:t>
            </a:r>
            <a:r>
              <a:rPr lang="en-US" sz="1900" b="1" cap="none" dirty="0" err="1">
                <a:solidFill>
                  <a:schemeClr val="tx1"/>
                </a:solidFill>
                <a:latin typeface="Merienda SemiBold" pitchFamily="2" charset="0"/>
                <a:cs typeface="Times New Roman" panose="02020603050405020304" pitchFamily="18" charset="0"/>
              </a:rPr>
              <a:t>BipinJadav</a:t>
            </a:r>
            <a:endParaRPr lang="en-US" sz="1900" b="1" cap="none" dirty="0">
              <a:solidFill>
                <a:schemeClr val="tx1"/>
              </a:solidFill>
              <a:latin typeface="Merienda SemiBold" pitchFamily="2" charset="0"/>
              <a:cs typeface="Times New Roman" panose="02020603050405020304" pitchFamily="18" charset="0"/>
            </a:endParaRPr>
          </a:p>
          <a:p>
            <a:pPr algn="l"/>
            <a:r>
              <a:rPr lang="en-US" sz="1900" b="1" cap="none" dirty="0">
                <a:solidFill>
                  <a:schemeClr val="tx1"/>
                </a:solidFill>
                <a:latin typeface="Merienda SemiBold" pitchFamily="2" charset="0"/>
                <a:cs typeface="Times New Roman" panose="02020603050405020304" pitchFamily="18" charset="0"/>
              </a:rPr>
              <a:t>	Roll No.51</a:t>
            </a:r>
          </a:p>
          <a:p>
            <a:pPr algn="l"/>
            <a:r>
              <a:rPr lang="en-US" sz="2900" b="1" cap="none" dirty="0">
                <a:solidFill>
                  <a:schemeClr val="tx1"/>
                </a:solidFill>
                <a:latin typeface="Merienda SemiBold" pitchFamily="2" charset="0"/>
                <a:cs typeface="Times New Roman" panose="02020603050405020304" pitchFamily="18" charset="0"/>
              </a:rPr>
              <a:t>				Exam No :3840</a:t>
            </a:r>
            <a:br>
              <a:rPr lang="en-US" sz="2900" b="1" cap="none" dirty="0">
                <a:solidFill>
                  <a:schemeClr val="tx1"/>
                </a:solidFill>
                <a:latin typeface="Times New Roman" panose="02020603050405020304" pitchFamily="18" charset="0"/>
                <a:cs typeface="Times New Roman" panose="02020603050405020304" pitchFamily="18" charset="0"/>
              </a:rPr>
            </a:br>
            <a:endParaRPr lang="en-IN" sz="2900" b="1" dirty="0">
              <a:solidFill>
                <a:schemeClr val="tx1"/>
              </a:solidFill>
            </a:endParaRPr>
          </a:p>
        </p:txBody>
      </p:sp>
      <p:pic>
        <p:nvPicPr>
          <p:cNvPr id="7" name="Picture 6">
            <a:extLst>
              <a:ext uri="{FF2B5EF4-FFF2-40B4-BE49-F238E27FC236}">
                <a16:creationId xmlns:a16="http://schemas.microsoft.com/office/drawing/2014/main" id="{9F4D0DEA-8E16-4239-B8EE-101FAAC140C9}"/>
              </a:ext>
            </a:extLst>
          </p:cNvPr>
          <p:cNvPicPr>
            <a:picLocks noChangeAspect="1"/>
          </p:cNvPicPr>
          <p:nvPr/>
        </p:nvPicPr>
        <p:blipFill>
          <a:blip r:embed="rId2"/>
          <a:stretch>
            <a:fillRect/>
          </a:stretch>
        </p:blipFill>
        <p:spPr>
          <a:xfrm>
            <a:off x="5509827" y="1345364"/>
            <a:ext cx="1254867" cy="1254867"/>
          </a:xfrm>
          <a:prstGeom prst="rect">
            <a:avLst/>
          </a:prstGeom>
        </p:spPr>
      </p:pic>
    </p:spTree>
    <p:extLst>
      <p:ext uri="{BB962C8B-B14F-4D97-AF65-F5344CB8AC3E}">
        <p14:creationId xmlns:p14="http://schemas.microsoft.com/office/powerpoint/2010/main" val="463297605"/>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6685-D45E-4000-8D0F-33ACBB503AB3}"/>
              </a:ext>
            </a:extLst>
          </p:cNvPr>
          <p:cNvSpPr>
            <a:spLocks noGrp="1"/>
          </p:cNvSpPr>
          <p:nvPr>
            <p:ph type="title"/>
          </p:nvPr>
        </p:nvSpPr>
        <p:spPr>
          <a:xfrm>
            <a:off x="2145728" y="-72149"/>
            <a:ext cx="7900544" cy="827728"/>
          </a:xfrm>
        </p:spPr>
        <p:txBody>
          <a:bodyPr>
            <a:normAutofit/>
          </a:bodyPr>
          <a:lstStyle/>
          <a:p>
            <a:r>
              <a:rPr lang="en-US" sz="2000" cap="none" dirty="0">
                <a:latin typeface="Merienda SemiBold" pitchFamily="2" charset="0"/>
              </a:rPr>
              <a:t>5. ER-Diagram</a:t>
            </a:r>
            <a:endParaRPr lang="en-IN" sz="2000" cap="none" dirty="0">
              <a:latin typeface="Merienda SemiBold" pitchFamily="2" charset="0"/>
            </a:endParaRPr>
          </a:p>
        </p:txBody>
      </p:sp>
      <p:pic>
        <p:nvPicPr>
          <p:cNvPr id="5" name="Content Placeholder 4">
            <a:extLst>
              <a:ext uri="{FF2B5EF4-FFF2-40B4-BE49-F238E27FC236}">
                <a16:creationId xmlns:a16="http://schemas.microsoft.com/office/drawing/2014/main" id="{43201C4B-7C64-4C40-9DD1-8C9C66796AFC}"/>
              </a:ext>
            </a:extLst>
          </p:cNvPr>
          <p:cNvPicPr>
            <a:picLocks noGrp="1" noChangeAspect="1"/>
          </p:cNvPicPr>
          <p:nvPr>
            <p:ph sz="quarter" idx="13"/>
          </p:nvPr>
        </p:nvPicPr>
        <p:blipFill>
          <a:blip r:embed="rId2"/>
          <a:stretch>
            <a:fillRect/>
          </a:stretch>
        </p:blipFill>
        <p:spPr>
          <a:xfrm>
            <a:off x="3158404" y="606492"/>
            <a:ext cx="5875192" cy="6068370"/>
          </a:xfrm>
          <a:prstGeom prst="roundRect">
            <a:avLst>
              <a:gd name="adj" fmla="val 8594"/>
            </a:avLst>
          </a:prstGeom>
          <a:solidFill>
            <a:srgbClr val="FFFFFF">
              <a:shade val="85000"/>
            </a:srgbClr>
          </a:solidFill>
          <a:ln>
            <a:solidFill>
              <a:schemeClr val="accent6">
                <a:lumMod val="75000"/>
              </a:schemeClr>
            </a:solidFill>
          </a:ln>
          <a:effectLst>
            <a:glow rad="215900">
              <a:schemeClr val="accent6">
                <a:lumMod val="60000"/>
                <a:lumOff val="40000"/>
              </a:schemeClr>
            </a:glow>
            <a:outerShdw blurRad="63500" sx="89000" sy="89000" algn="ctr" rotWithShape="0">
              <a:schemeClr val="accent6">
                <a:lumMod val="60000"/>
                <a:lumOff val="40000"/>
                <a:alpha val="40000"/>
              </a:schemeClr>
            </a:outerShdw>
          </a:effectLst>
        </p:spPr>
      </p:pic>
    </p:spTree>
    <p:extLst>
      <p:ext uri="{BB962C8B-B14F-4D97-AF65-F5344CB8AC3E}">
        <p14:creationId xmlns:p14="http://schemas.microsoft.com/office/powerpoint/2010/main" val="3067204329"/>
      </p:ext>
    </p:extLst>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0AE05-A157-463E-9F26-D5C40B7B9DB5}"/>
              </a:ext>
            </a:extLst>
          </p:cNvPr>
          <p:cNvSpPr>
            <a:spLocks noGrp="1"/>
          </p:cNvSpPr>
          <p:nvPr>
            <p:ph type="title"/>
          </p:nvPr>
        </p:nvSpPr>
        <p:spPr>
          <a:xfrm>
            <a:off x="1928192" y="0"/>
            <a:ext cx="8187156" cy="1066801"/>
          </a:xfrm>
        </p:spPr>
        <p:txBody>
          <a:bodyPr>
            <a:normAutofit fontScale="90000"/>
          </a:bodyPr>
          <a:lstStyle/>
          <a:p>
            <a:pPr algn="l"/>
            <a:r>
              <a:rPr lang="en-US" b="1" cap="none" dirty="0">
                <a:latin typeface="Merienda SemiBold" pitchFamily="2" charset="0"/>
                <a:cs typeface="Times New Roman" panose="02020603050405020304" pitchFamily="18" charset="0"/>
              </a:rPr>
              <a:t>			6. System </a:t>
            </a:r>
            <a:r>
              <a:rPr lang="en-US" sz="3200" b="1" cap="none" dirty="0">
                <a:latin typeface="Merienda SemiBold" pitchFamily="2" charset="0"/>
                <a:cs typeface="Times New Roman" panose="02020603050405020304" pitchFamily="18" charset="0"/>
              </a:rPr>
              <a:t>Design</a:t>
            </a:r>
            <a:r>
              <a:rPr lang="en-US" b="1" cap="none" dirty="0">
                <a:latin typeface="Merienda SemiBold" pitchFamily="2" charset="0"/>
                <a:cs typeface="Times New Roman" panose="02020603050405020304" pitchFamily="18" charset="0"/>
              </a:rPr>
              <a:t> </a:t>
            </a:r>
            <a:br>
              <a:rPr lang="en-US" b="1" cap="none" dirty="0">
                <a:latin typeface="Merienda SemiBold" pitchFamily="2" charset="0"/>
                <a:cs typeface="Times New Roman" panose="02020603050405020304" pitchFamily="18" charset="0"/>
              </a:rPr>
            </a:br>
            <a:r>
              <a:rPr lang="en-US" b="1" cap="none" dirty="0">
                <a:latin typeface="Merienda SemiBold" pitchFamily="2" charset="0"/>
                <a:cs typeface="Times New Roman" panose="02020603050405020304" pitchFamily="18" charset="0"/>
              </a:rPr>
              <a:t>    	</a:t>
            </a:r>
            <a:r>
              <a:rPr lang="en-US" sz="2000" b="1" cap="none" dirty="0">
                <a:latin typeface="Merienda SemiBold" pitchFamily="2" charset="0"/>
                <a:cs typeface="Times New Roman" panose="02020603050405020304" pitchFamily="18" charset="0"/>
              </a:rPr>
              <a:t>Sign-</a:t>
            </a:r>
            <a:r>
              <a:rPr lang="en-IN" sz="2000" cap="none" dirty="0">
                <a:latin typeface="Merienda SemiBold" pitchFamily="2" charset="0"/>
              </a:rPr>
              <a:t>in Page : </a:t>
            </a:r>
            <a:endParaRPr lang="en-IN" sz="2000" dirty="0">
              <a:latin typeface="Merienda SemiBold" pitchFamily="2" charset="0"/>
            </a:endParaRPr>
          </a:p>
        </p:txBody>
      </p:sp>
      <p:pic>
        <p:nvPicPr>
          <p:cNvPr id="11" name="Content Placeholder 10">
            <a:extLst>
              <a:ext uri="{FF2B5EF4-FFF2-40B4-BE49-F238E27FC236}">
                <a16:creationId xmlns:a16="http://schemas.microsoft.com/office/drawing/2014/main" id="{C99ED443-F138-477C-BF34-C3C1F8895A23}"/>
              </a:ext>
            </a:extLst>
          </p:cNvPr>
          <p:cNvPicPr>
            <a:picLocks noGrp="1" noChangeAspect="1"/>
          </p:cNvPicPr>
          <p:nvPr>
            <p:ph sz="quarter" idx="13"/>
          </p:nvPr>
        </p:nvPicPr>
        <p:blipFill>
          <a:blip r:embed="rId2"/>
          <a:stretch>
            <a:fillRect/>
          </a:stretch>
        </p:blipFill>
        <p:spPr>
          <a:xfrm>
            <a:off x="4123514" y="1066801"/>
            <a:ext cx="4821704" cy="4991312"/>
          </a:xfrm>
        </p:spPr>
      </p:pic>
    </p:spTree>
    <p:extLst>
      <p:ext uri="{BB962C8B-B14F-4D97-AF65-F5344CB8AC3E}">
        <p14:creationId xmlns:p14="http://schemas.microsoft.com/office/powerpoint/2010/main" val="381709097"/>
      </p:ext>
    </p:extLst>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CE551-16FC-4BF6-A530-732934579D5C}"/>
              </a:ext>
            </a:extLst>
          </p:cNvPr>
          <p:cNvSpPr>
            <a:spLocks noGrp="1"/>
          </p:cNvSpPr>
          <p:nvPr>
            <p:ph type="title"/>
          </p:nvPr>
        </p:nvSpPr>
        <p:spPr>
          <a:xfrm>
            <a:off x="913773" y="459491"/>
            <a:ext cx="10364451" cy="772961"/>
          </a:xfrm>
        </p:spPr>
        <p:txBody>
          <a:bodyPr>
            <a:normAutofit/>
          </a:bodyPr>
          <a:lstStyle/>
          <a:p>
            <a:pPr algn="l"/>
            <a:r>
              <a:rPr lang="en-US" sz="1800" cap="none" dirty="0">
                <a:latin typeface="Merienda SemiBold" pitchFamily="2" charset="0"/>
              </a:rPr>
              <a:t>		Sign-up Page :</a:t>
            </a:r>
            <a:endParaRPr lang="en-IN" sz="1800" cap="none" dirty="0">
              <a:latin typeface="Merienda SemiBold" pitchFamily="2" charset="0"/>
            </a:endParaRPr>
          </a:p>
        </p:txBody>
      </p:sp>
      <p:pic>
        <p:nvPicPr>
          <p:cNvPr id="5" name="Content Placeholder 4">
            <a:extLst>
              <a:ext uri="{FF2B5EF4-FFF2-40B4-BE49-F238E27FC236}">
                <a16:creationId xmlns:a16="http://schemas.microsoft.com/office/drawing/2014/main" id="{ED3AF7BA-3993-4A8D-8A84-E6162181751F}"/>
              </a:ext>
            </a:extLst>
          </p:cNvPr>
          <p:cNvPicPr>
            <a:picLocks noGrp="1" noChangeAspect="1"/>
          </p:cNvPicPr>
          <p:nvPr>
            <p:ph sz="quarter" idx="13"/>
          </p:nvPr>
        </p:nvPicPr>
        <p:blipFill>
          <a:blip r:embed="rId2"/>
          <a:stretch>
            <a:fillRect/>
          </a:stretch>
        </p:blipFill>
        <p:spPr>
          <a:xfrm>
            <a:off x="4455645" y="1192695"/>
            <a:ext cx="3280706" cy="5348234"/>
          </a:xfrm>
        </p:spPr>
      </p:pic>
    </p:spTree>
    <p:extLst>
      <p:ext uri="{BB962C8B-B14F-4D97-AF65-F5344CB8AC3E}">
        <p14:creationId xmlns:p14="http://schemas.microsoft.com/office/powerpoint/2010/main" val="2669204265"/>
      </p:ext>
    </p:extLst>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0FF3F-95AA-4D69-9679-C5A641B5B60E}"/>
              </a:ext>
            </a:extLst>
          </p:cNvPr>
          <p:cNvSpPr>
            <a:spLocks noGrp="1"/>
          </p:cNvSpPr>
          <p:nvPr>
            <p:ph type="title"/>
          </p:nvPr>
        </p:nvSpPr>
        <p:spPr>
          <a:xfrm>
            <a:off x="1138923" y="460514"/>
            <a:ext cx="3935688" cy="457200"/>
          </a:xfrm>
        </p:spPr>
        <p:txBody>
          <a:bodyPr>
            <a:normAutofit/>
          </a:bodyPr>
          <a:lstStyle/>
          <a:p>
            <a:pPr algn="l"/>
            <a:r>
              <a:rPr lang="en-US" sz="1800" cap="none" dirty="0">
                <a:latin typeface="Merienda SemiBold" pitchFamily="2" charset="0"/>
              </a:rPr>
              <a:t>Home Page :	</a:t>
            </a:r>
            <a:endParaRPr lang="en-IN" sz="1800" cap="none" dirty="0">
              <a:latin typeface="Merienda SemiBold" pitchFamily="2" charset="0"/>
            </a:endParaRPr>
          </a:p>
        </p:txBody>
      </p:sp>
      <p:sp>
        <p:nvSpPr>
          <p:cNvPr id="10" name="Text Placeholder 9">
            <a:extLst>
              <a:ext uri="{FF2B5EF4-FFF2-40B4-BE49-F238E27FC236}">
                <a16:creationId xmlns:a16="http://schemas.microsoft.com/office/drawing/2014/main" id="{E130DD14-C51B-4060-A2CE-EDB2E66D5043}"/>
              </a:ext>
            </a:extLst>
          </p:cNvPr>
          <p:cNvSpPr>
            <a:spLocks noGrp="1"/>
          </p:cNvSpPr>
          <p:nvPr>
            <p:ph type="body" sz="half" idx="2"/>
          </p:nvPr>
        </p:nvSpPr>
        <p:spPr>
          <a:xfrm>
            <a:off x="586409" y="1033670"/>
            <a:ext cx="3776869" cy="2564295"/>
          </a:xfrm>
        </p:spPr>
        <p:txBody>
          <a:bodyPr/>
          <a:lstStyle/>
          <a:p>
            <a:pPr marL="742950" lvl="1" indent="-285750">
              <a:buFont typeface="Wingdings" panose="05000000000000000000" pitchFamily="2" charset="2"/>
              <a:buChar char="Ø"/>
            </a:pPr>
            <a:r>
              <a:rPr lang="en-IN" cap="none" dirty="0">
                <a:solidFill>
                  <a:srgbClr val="000000"/>
                </a:solidFill>
                <a:effectLst/>
                <a:latin typeface="Merienda SemiBold" pitchFamily="2" charset="0"/>
                <a:ea typeface="Calibri" panose="020F0502020204030204" pitchFamily="34" charset="0"/>
              </a:rPr>
              <a:t>This Page Is Job Seeker Side Home Page.</a:t>
            </a:r>
          </a:p>
          <a:p>
            <a:pPr algn="l"/>
            <a:endParaRPr lang="en-US" cap="none" dirty="0">
              <a:solidFill>
                <a:srgbClr val="000000"/>
              </a:solidFill>
              <a:effectLst/>
              <a:latin typeface="Merienda SemiBold" pitchFamily="2" charset="0"/>
              <a:ea typeface="Calibri" panose="020F0502020204030204" pitchFamily="34" charset="0"/>
            </a:endParaRPr>
          </a:p>
          <a:p>
            <a:pPr marL="742950" lvl="1" indent="-285750">
              <a:buFont typeface="Wingdings" panose="05000000000000000000" pitchFamily="2" charset="2"/>
              <a:buChar char="Ø"/>
            </a:pPr>
            <a:r>
              <a:rPr lang="en-US" cap="none" dirty="0">
                <a:latin typeface="Merienda SemiBold" pitchFamily="2" charset="0"/>
              </a:rPr>
              <a:t> You Can Search Your Jobs Here And Also Can Apply The Job.</a:t>
            </a:r>
            <a:endParaRPr lang="en-IN" cap="none" dirty="0">
              <a:latin typeface="Merienda SemiBold" pitchFamily="2" charset="0"/>
            </a:endParaRPr>
          </a:p>
        </p:txBody>
      </p:sp>
      <p:pic>
        <p:nvPicPr>
          <p:cNvPr id="6" name="Content Placeholder 5">
            <a:extLst>
              <a:ext uri="{FF2B5EF4-FFF2-40B4-BE49-F238E27FC236}">
                <a16:creationId xmlns:a16="http://schemas.microsoft.com/office/drawing/2014/main" id="{F6428982-1919-4A33-A6FC-D38BB2436B06}"/>
              </a:ext>
            </a:extLst>
          </p:cNvPr>
          <p:cNvPicPr>
            <a:picLocks noGrp="1" noChangeAspect="1"/>
          </p:cNvPicPr>
          <p:nvPr>
            <p:ph sz="quarter" idx="13"/>
          </p:nvPr>
        </p:nvPicPr>
        <p:blipFill>
          <a:blip r:embed="rId2"/>
          <a:stretch>
            <a:fillRect/>
          </a:stretch>
        </p:blipFill>
        <p:spPr>
          <a:xfrm>
            <a:off x="4424483" y="644399"/>
            <a:ext cx="7198489" cy="4431453"/>
          </a:xfrm>
        </p:spPr>
      </p:pic>
    </p:spTree>
    <p:extLst>
      <p:ext uri="{BB962C8B-B14F-4D97-AF65-F5344CB8AC3E}">
        <p14:creationId xmlns:p14="http://schemas.microsoft.com/office/powerpoint/2010/main" val="4175516430"/>
      </p:ext>
    </p:extLst>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A710-EC04-4509-94E3-D864A2248DD2}"/>
              </a:ext>
            </a:extLst>
          </p:cNvPr>
          <p:cNvSpPr>
            <a:spLocks noGrp="1"/>
          </p:cNvSpPr>
          <p:nvPr>
            <p:ph type="title"/>
          </p:nvPr>
        </p:nvSpPr>
        <p:spPr>
          <a:xfrm>
            <a:off x="1003226" y="373399"/>
            <a:ext cx="3935688" cy="583096"/>
          </a:xfrm>
        </p:spPr>
        <p:txBody>
          <a:bodyPr>
            <a:normAutofit/>
          </a:bodyPr>
          <a:lstStyle/>
          <a:p>
            <a:pPr algn="l"/>
            <a:r>
              <a:rPr lang="en-US" sz="1800" cap="none" dirty="0">
                <a:latin typeface="Merienda SemiBold" pitchFamily="2" charset="0"/>
              </a:rPr>
              <a:t>About Us Page :</a:t>
            </a:r>
            <a:endParaRPr lang="en-IN" sz="1800" cap="none" dirty="0">
              <a:latin typeface="Merienda SemiBold" pitchFamily="2" charset="0"/>
            </a:endParaRPr>
          </a:p>
        </p:txBody>
      </p:sp>
      <p:sp>
        <p:nvSpPr>
          <p:cNvPr id="4" name="Text Placeholder 3">
            <a:extLst>
              <a:ext uri="{FF2B5EF4-FFF2-40B4-BE49-F238E27FC236}">
                <a16:creationId xmlns:a16="http://schemas.microsoft.com/office/drawing/2014/main" id="{C7C49FBA-F1AF-48E9-8CBE-AEA35435646A}"/>
              </a:ext>
            </a:extLst>
          </p:cNvPr>
          <p:cNvSpPr>
            <a:spLocks noGrp="1"/>
          </p:cNvSpPr>
          <p:nvPr>
            <p:ph type="body" sz="half" idx="2"/>
          </p:nvPr>
        </p:nvSpPr>
        <p:spPr>
          <a:xfrm>
            <a:off x="477078" y="1204510"/>
            <a:ext cx="3458819" cy="4444229"/>
          </a:xfrm>
        </p:spPr>
        <p:txBody>
          <a:bodyPr/>
          <a:lstStyle/>
          <a:p>
            <a:pPr marL="742950" lvl="1" indent="-285750">
              <a:buFont typeface="Wingdings" panose="05000000000000000000" pitchFamily="2" charset="2"/>
              <a:buChar char="Ø"/>
            </a:pPr>
            <a:r>
              <a:rPr lang="en-IN" cap="none" dirty="0">
                <a:solidFill>
                  <a:srgbClr val="000000"/>
                </a:solidFill>
                <a:effectLst/>
                <a:latin typeface="Merienda SemiBold" pitchFamily="2" charset="0"/>
                <a:ea typeface="Calibri" panose="020F0502020204030204" pitchFamily="34" charset="0"/>
              </a:rPr>
              <a:t>This Page Is Job Seeker Side About Us Page.</a:t>
            </a:r>
            <a:endParaRPr lang="en-US" cap="none" dirty="0">
              <a:solidFill>
                <a:srgbClr val="000000"/>
              </a:solidFill>
              <a:effectLst/>
              <a:latin typeface="Merienda SemiBold" pitchFamily="2" charset="0"/>
              <a:ea typeface="Calibri" panose="020F0502020204030204" pitchFamily="34" charset="0"/>
            </a:endParaRPr>
          </a:p>
          <a:p>
            <a:r>
              <a:rPr lang="en-US" dirty="0"/>
              <a:t> </a:t>
            </a:r>
            <a:endParaRPr lang="en-IN" dirty="0"/>
          </a:p>
        </p:txBody>
      </p:sp>
      <p:pic>
        <p:nvPicPr>
          <p:cNvPr id="8" name="Content Placeholder 7">
            <a:extLst>
              <a:ext uri="{FF2B5EF4-FFF2-40B4-BE49-F238E27FC236}">
                <a16:creationId xmlns:a16="http://schemas.microsoft.com/office/drawing/2014/main" id="{390C24C8-B4C4-4AAE-866A-2566921129DD}"/>
              </a:ext>
            </a:extLst>
          </p:cNvPr>
          <p:cNvPicPr>
            <a:picLocks noGrp="1" noChangeAspect="1"/>
          </p:cNvPicPr>
          <p:nvPr>
            <p:ph sz="quarter" idx="13"/>
          </p:nvPr>
        </p:nvPicPr>
        <p:blipFill>
          <a:blip r:embed="rId2"/>
          <a:stretch>
            <a:fillRect/>
          </a:stretch>
        </p:blipFill>
        <p:spPr>
          <a:xfrm>
            <a:off x="4256970" y="373399"/>
            <a:ext cx="6623478" cy="6022103"/>
          </a:xfrm>
        </p:spPr>
      </p:pic>
    </p:spTree>
    <p:extLst>
      <p:ext uri="{BB962C8B-B14F-4D97-AF65-F5344CB8AC3E}">
        <p14:creationId xmlns:p14="http://schemas.microsoft.com/office/powerpoint/2010/main" val="1607744241"/>
      </p:ext>
    </p:extLst>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242C0-DAB1-429E-8EB9-9925AA86F627}"/>
              </a:ext>
            </a:extLst>
          </p:cNvPr>
          <p:cNvSpPr>
            <a:spLocks noGrp="1"/>
          </p:cNvSpPr>
          <p:nvPr>
            <p:ph type="title"/>
          </p:nvPr>
        </p:nvSpPr>
        <p:spPr>
          <a:xfrm>
            <a:off x="1133061" y="293448"/>
            <a:ext cx="3298959" cy="642731"/>
          </a:xfrm>
        </p:spPr>
        <p:txBody>
          <a:bodyPr>
            <a:normAutofit/>
          </a:bodyPr>
          <a:lstStyle/>
          <a:p>
            <a:pPr algn="l"/>
            <a:r>
              <a:rPr lang="en-US" sz="1800" cap="none" dirty="0">
                <a:latin typeface="Merienda SemiBold" pitchFamily="2" charset="0"/>
              </a:rPr>
              <a:t>Blog Page :</a:t>
            </a:r>
            <a:endParaRPr lang="en-IN" sz="1800" dirty="0"/>
          </a:p>
        </p:txBody>
      </p:sp>
      <p:sp>
        <p:nvSpPr>
          <p:cNvPr id="4" name="Text Placeholder 3">
            <a:extLst>
              <a:ext uri="{FF2B5EF4-FFF2-40B4-BE49-F238E27FC236}">
                <a16:creationId xmlns:a16="http://schemas.microsoft.com/office/drawing/2014/main" id="{ABD906A8-F09B-4AE9-9652-6A9DB6DDF94A}"/>
              </a:ext>
            </a:extLst>
          </p:cNvPr>
          <p:cNvSpPr>
            <a:spLocks noGrp="1"/>
          </p:cNvSpPr>
          <p:nvPr>
            <p:ph type="body" sz="half" idx="2"/>
          </p:nvPr>
        </p:nvSpPr>
        <p:spPr>
          <a:xfrm>
            <a:off x="536714" y="1172817"/>
            <a:ext cx="3180522" cy="4479237"/>
          </a:xfrm>
        </p:spPr>
        <p:txBody>
          <a:bodyPr/>
          <a:lstStyle/>
          <a:p>
            <a:pPr marL="742950" lvl="1" indent="-285750">
              <a:buFont typeface="Wingdings" panose="05000000000000000000" pitchFamily="2" charset="2"/>
              <a:buChar char="Ø"/>
            </a:pPr>
            <a:r>
              <a:rPr lang="en-IN" cap="none" dirty="0">
                <a:solidFill>
                  <a:srgbClr val="000000"/>
                </a:solidFill>
                <a:effectLst/>
                <a:latin typeface="Merienda SemiBold" pitchFamily="2" charset="0"/>
                <a:ea typeface="Calibri" panose="020F0502020204030204" pitchFamily="34" charset="0"/>
              </a:rPr>
              <a:t>This Page Is Job Seeker Side  Blog Page.</a:t>
            </a:r>
            <a:endParaRPr lang="en-US" cap="none" dirty="0">
              <a:solidFill>
                <a:srgbClr val="000000"/>
              </a:solidFill>
              <a:effectLst/>
              <a:latin typeface="Merienda SemiBold" pitchFamily="2" charset="0"/>
              <a:ea typeface="Calibri" panose="020F0502020204030204" pitchFamily="34" charset="0"/>
            </a:endParaRPr>
          </a:p>
          <a:p>
            <a:pPr marL="285750" indent="-285750">
              <a:buFont typeface="Wingdings" panose="05000000000000000000" pitchFamily="2" charset="2"/>
              <a:buChar char="Ø"/>
            </a:pPr>
            <a:endParaRPr lang="en-IN" dirty="0"/>
          </a:p>
        </p:txBody>
      </p:sp>
      <p:pic>
        <p:nvPicPr>
          <p:cNvPr id="8" name="Content Placeholder 7">
            <a:extLst>
              <a:ext uri="{FF2B5EF4-FFF2-40B4-BE49-F238E27FC236}">
                <a16:creationId xmlns:a16="http://schemas.microsoft.com/office/drawing/2014/main" id="{998082AC-9111-492F-9688-68AB367CE4AA}"/>
              </a:ext>
            </a:extLst>
          </p:cNvPr>
          <p:cNvPicPr>
            <a:picLocks noGrp="1" noChangeAspect="1"/>
          </p:cNvPicPr>
          <p:nvPr>
            <p:ph sz="quarter" idx="13"/>
          </p:nvPr>
        </p:nvPicPr>
        <p:blipFill>
          <a:blip r:embed="rId2"/>
          <a:stretch>
            <a:fillRect/>
          </a:stretch>
        </p:blipFill>
        <p:spPr>
          <a:xfrm>
            <a:off x="4732128" y="453419"/>
            <a:ext cx="6055708" cy="5951162"/>
          </a:xfrm>
        </p:spPr>
      </p:pic>
    </p:spTree>
    <p:extLst>
      <p:ext uri="{BB962C8B-B14F-4D97-AF65-F5344CB8AC3E}">
        <p14:creationId xmlns:p14="http://schemas.microsoft.com/office/powerpoint/2010/main" val="1502785818"/>
      </p:ext>
    </p:extLst>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D2BE0-464E-4064-AE0F-C5128A4A1486}"/>
              </a:ext>
            </a:extLst>
          </p:cNvPr>
          <p:cNvSpPr>
            <a:spLocks noGrp="1"/>
          </p:cNvSpPr>
          <p:nvPr>
            <p:ph type="title"/>
          </p:nvPr>
        </p:nvSpPr>
        <p:spPr>
          <a:xfrm>
            <a:off x="913773" y="639418"/>
            <a:ext cx="3567315" cy="593035"/>
          </a:xfrm>
        </p:spPr>
        <p:txBody>
          <a:bodyPr>
            <a:normAutofit/>
          </a:bodyPr>
          <a:lstStyle/>
          <a:p>
            <a:pPr algn="l"/>
            <a:r>
              <a:rPr lang="en-US" sz="1800" cap="none" dirty="0">
                <a:latin typeface="Merienda SemiBold" pitchFamily="2" charset="0"/>
              </a:rPr>
              <a:t>  Contact Us Page :</a:t>
            </a:r>
            <a:endParaRPr lang="en-IN" sz="1800" dirty="0"/>
          </a:p>
        </p:txBody>
      </p:sp>
      <p:sp>
        <p:nvSpPr>
          <p:cNvPr id="4" name="Text Placeholder 3">
            <a:extLst>
              <a:ext uri="{FF2B5EF4-FFF2-40B4-BE49-F238E27FC236}">
                <a16:creationId xmlns:a16="http://schemas.microsoft.com/office/drawing/2014/main" id="{06CE0336-E2B7-4984-9440-1D661F6B283B}"/>
              </a:ext>
            </a:extLst>
          </p:cNvPr>
          <p:cNvSpPr>
            <a:spLocks noGrp="1"/>
          </p:cNvSpPr>
          <p:nvPr>
            <p:ph type="body" sz="half" idx="2"/>
          </p:nvPr>
        </p:nvSpPr>
        <p:spPr>
          <a:xfrm>
            <a:off x="655356" y="1401417"/>
            <a:ext cx="3429627" cy="4320209"/>
          </a:xfrm>
        </p:spPr>
        <p:txBody>
          <a:bodyPr/>
          <a:lstStyle/>
          <a:p>
            <a:pPr marL="742950" lvl="1" indent="-285750">
              <a:buFont typeface="Wingdings" panose="05000000000000000000" pitchFamily="2" charset="2"/>
              <a:buChar char="Ø"/>
            </a:pPr>
            <a:r>
              <a:rPr lang="en-IN" cap="none" dirty="0">
                <a:solidFill>
                  <a:srgbClr val="000000"/>
                </a:solidFill>
                <a:effectLst/>
                <a:latin typeface="Merienda SemiBold" pitchFamily="2" charset="0"/>
                <a:ea typeface="Calibri" panose="020F0502020204030204" pitchFamily="34" charset="0"/>
              </a:rPr>
              <a:t>This Page Is Job Seeker Side  Contact Us  Page.</a:t>
            </a:r>
          </a:p>
          <a:p>
            <a:endParaRPr lang="en-IN" cap="none" dirty="0">
              <a:solidFill>
                <a:srgbClr val="000000"/>
              </a:solidFill>
              <a:effectLst/>
              <a:latin typeface="Merienda SemiBold" pitchFamily="2" charset="0"/>
              <a:ea typeface="Calibri" panose="020F0502020204030204" pitchFamily="34" charset="0"/>
            </a:endParaRPr>
          </a:p>
          <a:p>
            <a:pPr marL="742950" lvl="1" indent="-285750">
              <a:buFont typeface="Wingdings" panose="05000000000000000000" pitchFamily="2" charset="2"/>
              <a:buChar char="Ø"/>
            </a:pPr>
            <a:r>
              <a:rPr lang="en-IN" cap="none" dirty="0">
                <a:solidFill>
                  <a:srgbClr val="000000"/>
                </a:solidFill>
                <a:latin typeface="Merienda SemiBold" pitchFamily="2" charset="0"/>
                <a:ea typeface="Calibri" panose="020F0502020204030204" pitchFamily="34" charset="0"/>
              </a:rPr>
              <a:t>You can Contact our portal     and ask your question here.</a:t>
            </a:r>
            <a:endParaRPr lang="en-US" cap="none" dirty="0">
              <a:solidFill>
                <a:srgbClr val="000000"/>
              </a:solidFill>
              <a:effectLst/>
              <a:latin typeface="Merienda SemiBold" pitchFamily="2" charset="0"/>
              <a:ea typeface="Calibri" panose="020F0502020204030204" pitchFamily="34" charset="0"/>
            </a:endParaRPr>
          </a:p>
          <a:p>
            <a:endParaRPr lang="en-IN" dirty="0"/>
          </a:p>
        </p:txBody>
      </p:sp>
      <p:pic>
        <p:nvPicPr>
          <p:cNvPr id="10" name="Content Placeholder 9">
            <a:extLst>
              <a:ext uri="{FF2B5EF4-FFF2-40B4-BE49-F238E27FC236}">
                <a16:creationId xmlns:a16="http://schemas.microsoft.com/office/drawing/2014/main" id="{6B01F053-5BA4-4B38-A7CA-4858776533A6}"/>
              </a:ext>
            </a:extLst>
          </p:cNvPr>
          <p:cNvPicPr>
            <a:picLocks noGrp="1" noChangeAspect="1"/>
          </p:cNvPicPr>
          <p:nvPr>
            <p:ph sz="quarter" idx="13"/>
          </p:nvPr>
        </p:nvPicPr>
        <p:blipFill>
          <a:blip r:embed="rId2"/>
          <a:stretch>
            <a:fillRect/>
          </a:stretch>
        </p:blipFill>
        <p:spPr>
          <a:xfrm>
            <a:off x="4661453" y="850516"/>
            <a:ext cx="6616148" cy="5015875"/>
          </a:xfrm>
        </p:spPr>
      </p:pic>
    </p:spTree>
    <p:extLst>
      <p:ext uri="{BB962C8B-B14F-4D97-AF65-F5344CB8AC3E}">
        <p14:creationId xmlns:p14="http://schemas.microsoft.com/office/powerpoint/2010/main" val="3838932220"/>
      </p:ext>
    </p:extLst>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C1224-5DAF-4BCE-AB4B-C5865B1D8528}"/>
              </a:ext>
            </a:extLst>
          </p:cNvPr>
          <p:cNvSpPr>
            <a:spLocks noGrp="1"/>
          </p:cNvSpPr>
          <p:nvPr>
            <p:ph type="title"/>
          </p:nvPr>
        </p:nvSpPr>
        <p:spPr>
          <a:xfrm>
            <a:off x="1172817" y="451814"/>
            <a:ext cx="3676646" cy="614986"/>
          </a:xfrm>
        </p:spPr>
        <p:txBody>
          <a:bodyPr>
            <a:normAutofit/>
          </a:bodyPr>
          <a:lstStyle/>
          <a:p>
            <a:pPr algn="l"/>
            <a:r>
              <a:rPr lang="en-US" sz="1800" cap="none" dirty="0">
                <a:latin typeface="Merienda SemiBold" pitchFamily="2" charset="0"/>
              </a:rPr>
              <a:t>    Job List :</a:t>
            </a:r>
            <a:endParaRPr lang="en-IN" sz="1800" cap="none" dirty="0">
              <a:latin typeface="Merienda SemiBold" pitchFamily="2" charset="0"/>
            </a:endParaRPr>
          </a:p>
        </p:txBody>
      </p:sp>
      <p:pic>
        <p:nvPicPr>
          <p:cNvPr id="6" name="Content Placeholder 5">
            <a:extLst>
              <a:ext uri="{FF2B5EF4-FFF2-40B4-BE49-F238E27FC236}">
                <a16:creationId xmlns:a16="http://schemas.microsoft.com/office/drawing/2014/main" id="{F6C393BB-E751-46C9-84C9-80FAE6D4255A}"/>
              </a:ext>
            </a:extLst>
          </p:cNvPr>
          <p:cNvPicPr>
            <a:picLocks noGrp="1" noChangeAspect="1"/>
          </p:cNvPicPr>
          <p:nvPr>
            <p:ph sz="quarter" idx="13"/>
          </p:nvPr>
        </p:nvPicPr>
        <p:blipFill>
          <a:blip r:embed="rId2"/>
          <a:stretch>
            <a:fillRect/>
          </a:stretch>
        </p:blipFill>
        <p:spPr>
          <a:xfrm>
            <a:off x="4168550" y="759307"/>
            <a:ext cx="7163959" cy="4566614"/>
          </a:xfrm>
        </p:spPr>
      </p:pic>
      <p:sp>
        <p:nvSpPr>
          <p:cNvPr id="4" name="Text Placeholder 3">
            <a:extLst>
              <a:ext uri="{FF2B5EF4-FFF2-40B4-BE49-F238E27FC236}">
                <a16:creationId xmlns:a16="http://schemas.microsoft.com/office/drawing/2014/main" id="{090BCCF3-E938-4324-A40F-C21321657C53}"/>
              </a:ext>
            </a:extLst>
          </p:cNvPr>
          <p:cNvSpPr>
            <a:spLocks noGrp="1"/>
          </p:cNvSpPr>
          <p:nvPr>
            <p:ph type="body" sz="half" idx="2"/>
          </p:nvPr>
        </p:nvSpPr>
        <p:spPr>
          <a:xfrm>
            <a:off x="779978" y="1228519"/>
            <a:ext cx="2996892" cy="4400962"/>
          </a:xfrm>
        </p:spPr>
        <p:txBody>
          <a:bodyPr/>
          <a:lstStyle/>
          <a:p>
            <a:pPr marL="742950" lvl="1" indent="-285750">
              <a:buFont typeface="Wingdings" panose="05000000000000000000" pitchFamily="2" charset="2"/>
              <a:buChar char="Ø"/>
            </a:pPr>
            <a:r>
              <a:rPr lang="en-US" cap="none" dirty="0">
                <a:latin typeface="Merienda SemiBold" pitchFamily="2" charset="0"/>
              </a:rPr>
              <a:t>This Is Our Job Listing You Can Apply Job  Clicking On Apply Button.</a:t>
            </a:r>
          </a:p>
          <a:p>
            <a:endParaRPr lang="en-US" cap="none" dirty="0">
              <a:latin typeface="Merienda SemiBold" pitchFamily="2" charset="0"/>
            </a:endParaRPr>
          </a:p>
          <a:p>
            <a:pPr marL="742950" lvl="1" indent="-285750">
              <a:buFont typeface="Wingdings" panose="05000000000000000000" pitchFamily="2" charset="2"/>
              <a:buChar char="Ø"/>
            </a:pPr>
            <a:r>
              <a:rPr lang="en-US" cap="none" dirty="0">
                <a:latin typeface="Merienda SemiBold" pitchFamily="2" charset="0"/>
              </a:rPr>
              <a:t>You Can Only Apply If You Are Logged In.</a:t>
            </a:r>
            <a:endParaRPr lang="en-IN" cap="none" dirty="0">
              <a:latin typeface="Merienda SemiBold" pitchFamily="2" charset="0"/>
            </a:endParaRPr>
          </a:p>
        </p:txBody>
      </p:sp>
    </p:spTree>
    <p:extLst>
      <p:ext uri="{BB962C8B-B14F-4D97-AF65-F5344CB8AC3E}">
        <p14:creationId xmlns:p14="http://schemas.microsoft.com/office/powerpoint/2010/main" val="4003770604"/>
      </p:ext>
    </p:extLst>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C5D39-3930-4474-A0F4-3C1A31A5D9A7}"/>
              </a:ext>
            </a:extLst>
          </p:cNvPr>
          <p:cNvSpPr>
            <a:spLocks noGrp="1"/>
          </p:cNvSpPr>
          <p:nvPr>
            <p:ph type="title"/>
          </p:nvPr>
        </p:nvSpPr>
        <p:spPr>
          <a:xfrm>
            <a:off x="277671" y="538369"/>
            <a:ext cx="3935688" cy="672548"/>
          </a:xfrm>
        </p:spPr>
        <p:txBody>
          <a:bodyPr>
            <a:normAutofit/>
          </a:bodyPr>
          <a:lstStyle/>
          <a:p>
            <a:r>
              <a:rPr lang="en-US" sz="1800" cap="none" dirty="0">
                <a:latin typeface="Merienda SemiBold" pitchFamily="2" charset="0"/>
              </a:rPr>
              <a:t>My Profile Page :</a:t>
            </a:r>
            <a:endParaRPr lang="en-IN" sz="1800" cap="none" dirty="0">
              <a:latin typeface="Merienda SemiBold" pitchFamily="2" charset="0"/>
            </a:endParaRPr>
          </a:p>
        </p:txBody>
      </p:sp>
      <p:pic>
        <p:nvPicPr>
          <p:cNvPr id="6" name="Content Placeholder 5">
            <a:extLst>
              <a:ext uri="{FF2B5EF4-FFF2-40B4-BE49-F238E27FC236}">
                <a16:creationId xmlns:a16="http://schemas.microsoft.com/office/drawing/2014/main" id="{96280402-D26E-4CA5-BF90-18D5F888329F}"/>
              </a:ext>
            </a:extLst>
          </p:cNvPr>
          <p:cNvPicPr>
            <a:picLocks noGrp="1" noChangeAspect="1"/>
          </p:cNvPicPr>
          <p:nvPr>
            <p:ph sz="quarter" idx="13"/>
          </p:nvPr>
        </p:nvPicPr>
        <p:blipFill>
          <a:blip r:embed="rId2"/>
          <a:stretch>
            <a:fillRect/>
          </a:stretch>
        </p:blipFill>
        <p:spPr>
          <a:xfrm>
            <a:off x="5086793" y="874643"/>
            <a:ext cx="6190807" cy="4174435"/>
          </a:xfrm>
        </p:spPr>
      </p:pic>
      <p:sp>
        <p:nvSpPr>
          <p:cNvPr id="4" name="Text Placeholder 3">
            <a:extLst>
              <a:ext uri="{FF2B5EF4-FFF2-40B4-BE49-F238E27FC236}">
                <a16:creationId xmlns:a16="http://schemas.microsoft.com/office/drawing/2014/main" id="{C0976653-37FE-4C2B-8578-3C174551A416}"/>
              </a:ext>
            </a:extLst>
          </p:cNvPr>
          <p:cNvSpPr>
            <a:spLocks noGrp="1"/>
          </p:cNvSpPr>
          <p:nvPr>
            <p:ph type="body" sz="half" idx="2"/>
          </p:nvPr>
        </p:nvSpPr>
        <p:spPr>
          <a:xfrm>
            <a:off x="913775" y="1381539"/>
            <a:ext cx="3935688" cy="4409661"/>
          </a:xfrm>
        </p:spPr>
        <p:txBody>
          <a:bodyPr>
            <a:normAutofit/>
          </a:bodyPr>
          <a:lstStyle/>
          <a:p>
            <a:pPr marL="285750" indent="-285750" algn="l">
              <a:buFont typeface="Wingdings" panose="05000000000000000000" pitchFamily="2" charset="2"/>
              <a:buChar char="Ø"/>
            </a:pPr>
            <a:r>
              <a:rPr lang="en-US" cap="none" dirty="0">
                <a:latin typeface="Merienda SemiBold" pitchFamily="2" charset="0"/>
              </a:rPr>
              <a:t>This is my profile page.</a:t>
            </a:r>
          </a:p>
          <a:p>
            <a:pPr marL="285750" indent="-285750" algn="l">
              <a:buFont typeface="Wingdings" panose="05000000000000000000" pitchFamily="2" charset="2"/>
              <a:buChar char="Ø"/>
            </a:pPr>
            <a:r>
              <a:rPr lang="en-US" cap="none" dirty="0">
                <a:latin typeface="Merienda SemiBold" pitchFamily="2" charset="0"/>
              </a:rPr>
              <a:t>This page provides you update profile facility.</a:t>
            </a:r>
          </a:p>
          <a:p>
            <a:pPr marL="285750" indent="-285750" algn="l">
              <a:buFont typeface="Wingdings" panose="05000000000000000000" pitchFamily="2" charset="2"/>
              <a:buChar char="Ø"/>
            </a:pPr>
            <a:r>
              <a:rPr lang="en-US" cap="none" dirty="0">
                <a:latin typeface="Merienda SemiBold" pitchFamily="2" charset="0"/>
              </a:rPr>
              <a:t>You can Update your Profile here.</a:t>
            </a:r>
            <a:endParaRPr lang="en-IN" cap="none" dirty="0">
              <a:latin typeface="Merienda SemiBold" pitchFamily="2" charset="0"/>
            </a:endParaRPr>
          </a:p>
        </p:txBody>
      </p:sp>
    </p:spTree>
    <p:extLst>
      <p:ext uri="{BB962C8B-B14F-4D97-AF65-F5344CB8AC3E}">
        <p14:creationId xmlns:p14="http://schemas.microsoft.com/office/powerpoint/2010/main" val="33353538"/>
      </p:ext>
    </p:extLst>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09121-BE51-4428-B2ED-C80037C7A0EF}"/>
              </a:ext>
            </a:extLst>
          </p:cNvPr>
          <p:cNvSpPr>
            <a:spLocks noGrp="1"/>
          </p:cNvSpPr>
          <p:nvPr>
            <p:ph type="title"/>
          </p:nvPr>
        </p:nvSpPr>
        <p:spPr>
          <a:xfrm>
            <a:off x="913775" y="609600"/>
            <a:ext cx="3935688" cy="533400"/>
          </a:xfrm>
        </p:spPr>
        <p:txBody>
          <a:bodyPr>
            <a:normAutofit/>
          </a:bodyPr>
          <a:lstStyle/>
          <a:p>
            <a:r>
              <a:rPr lang="en-US" sz="1800" cap="none" dirty="0">
                <a:latin typeface="Merienda SemiBold" pitchFamily="2" charset="0"/>
              </a:rPr>
              <a:t>Admin-company Login Page :</a:t>
            </a:r>
            <a:endParaRPr lang="en-IN" sz="1800" cap="none" dirty="0">
              <a:latin typeface="Merienda SemiBold" pitchFamily="2" charset="0"/>
            </a:endParaRPr>
          </a:p>
        </p:txBody>
      </p:sp>
      <p:pic>
        <p:nvPicPr>
          <p:cNvPr id="6" name="Content Placeholder 5">
            <a:extLst>
              <a:ext uri="{FF2B5EF4-FFF2-40B4-BE49-F238E27FC236}">
                <a16:creationId xmlns:a16="http://schemas.microsoft.com/office/drawing/2014/main" id="{A2974068-B917-4916-BB64-D1D34FC5ECAF}"/>
              </a:ext>
            </a:extLst>
          </p:cNvPr>
          <p:cNvPicPr>
            <a:picLocks noGrp="1" noChangeAspect="1"/>
          </p:cNvPicPr>
          <p:nvPr>
            <p:ph sz="quarter" idx="13"/>
          </p:nvPr>
        </p:nvPicPr>
        <p:blipFill>
          <a:blip r:embed="rId2"/>
          <a:stretch>
            <a:fillRect/>
          </a:stretch>
        </p:blipFill>
        <p:spPr>
          <a:xfrm>
            <a:off x="5814392" y="216034"/>
            <a:ext cx="4109069" cy="5868740"/>
          </a:xfrm>
        </p:spPr>
      </p:pic>
      <p:sp>
        <p:nvSpPr>
          <p:cNvPr id="4" name="Text Placeholder 3">
            <a:extLst>
              <a:ext uri="{FF2B5EF4-FFF2-40B4-BE49-F238E27FC236}">
                <a16:creationId xmlns:a16="http://schemas.microsoft.com/office/drawing/2014/main" id="{3B11F462-A5B6-4A8D-A7C5-60BE0B09091B}"/>
              </a:ext>
            </a:extLst>
          </p:cNvPr>
          <p:cNvSpPr>
            <a:spLocks noGrp="1"/>
          </p:cNvSpPr>
          <p:nvPr>
            <p:ph type="body" sz="half" idx="2"/>
          </p:nvPr>
        </p:nvSpPr>
        <p:spPr>
          <a:xfrm>
            <a:off x="913774" y="1381539"/>
            <a:ext cx="3935689" cy="4409661"/>
          </a:xfrm>
        </p:spPr>
        <p:txBody>
          <a:bodyPr/>
          <a:lstStyle/>
          <a:p>
            <a:pPr marL="285750" indent="-285750" algn="l">
              <a:buFont typeface="Wingdings" panose="05000000000000000000" pitchFamily="2" charset="2"/>
              <a:buChar char="Ø"/>
            </a:pPr>
            <a:r>
              <a:rPr lang="en-US" cap="none" dirty="0">
                <a:latin typeface="Merienda SemiBold" pitchFamily="2" charset="0"/>
              </a:rPr>
              <a:t>This Our Login Page For Super Admin And Company Admin .</a:t>
            </a:r>
          </a:p>
          <a:p>
            <a:pPr algn="l"/>
            <a:endParaRPr lang="en-IN" cap="none" dirty="0">
              <a:latin typeface="Merienda SemiBold" pitchFamily="2" charset="0"/>
            </a:endParaRPr>
          </a:p>
        </p:txBody>
      </p:sp>
    </p:spTree>
    <p:extLst>
      <p:ext uri="{BB962C8B-B14F-4D97-AF65-F5344CB8AC3E}">
        <p14:creationId xmlns:p14="http://schemas.microsoft.com/office/powerpoint/2010/main" val="2180563578"/>
      </p:ext>
    </p:extLst>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775E06-CDAE-4110-80A5-CA0A7588CB1A}"/>
              </a:ext>
            </a:extLst>
          </p:cNvPr>
          <p:cNvSpPr>
            <a:spLocks noGrp="1"/>
          </p:cNvSpPr>
          <p:nvPr>
            <p:ph sz="quarter" idx="13"/>
          </p:nvPr>
        </p:nvSpPr>
        <p:spPr/>
        <p:txBody>
          <a:bodyPr/>
          <a:lstStyle/>
          <a:p>
            <a:pPr marL="457200" lvl="1" indent="0">
              <a:buNone/>
            </a:pPr>
            <a:r>
              <a:rPr lang="en-US" dirty="0"/>
              <a:t>			</a:t>
            </a:r>
            <a:r>
              <a:rPr lang="en-US" sz="2000" b="1" dirty="0">
                <a:latin typeface="Merienda SemiBold" pitchFamily="2" charset="0"/>
                <a:cs typeface="Times New Roman" panose="02020603050405020304" pitchFamily="18" charset="0"/>
              </a:rPr>
              <a:t>1. Introduction</a:t>
            </a:r>
          </a:p>
          <a:p>
            <a:pPr marL="457200" lvl="1" indent="0">
              <a:buNone/>
            </a:pPr>
            <a:r>
              <a:rPr lang="en-US" sz="2000" b="1" dirty="0">
                <a:latin typeface="Merienda SemiBold" pitchFamily="2" charset="0"/>
                <a:cs typeface="Times New Roman" panose="02020603050405020304" pitchFamily="18" charset="0"/>
              </a:rPr>
              <a:t> 			2. Objectives </a:t>
            </a:r>
          </a:p>
          <a:p>
            <a:pPr marL="457200" lvl="1" indent="0">
              <a:buNone/>
            </a:pPr>
            <a:r>
              <a:rPr lang="en-US" sz="2000" b="1" dirty="0">
                <a:latin typeface="Merienda SemiBold" pitchFamily="2" charset="0"/>
                <a:cs typeface="Times New Roman" panose="02020603050405020304" pitchFamily="18" charset="0"/>
              </a:rPr>
              <a:t>			3. System Flow Chart </a:t>
            </a:r>
          </a:p>
          <a:p>
            <a:pPr marL="457200" lvl="1" indent="0">
              <a:buNone/>
            </a:pPr>
            <a:r>
              <a:rPr lang="en-US" sz="2000" b="1" dirty="0">
                <a:latin typeface="Merienda SemiBold" pitchFamily="2" charset="0"/>
                <a:cs typeface="Times New Roman" panose="02020603050405020304" pitchFamily="18" charset="0"/>
              </a:rPr>
              <a:t>			4. DFD/ UML Diagram </a:t>
            </a:r>
          </a:p>
          <a:p>
            <a:pPr marL="457200" lvl="1" indent="0">
              <a:buNone/>
            </a:pPr>
            <a:r>
              <a:rPr lang="en-US" sz="2000" b="1" dirty="0">
                <a:latin typeface="Merienda SemiBold" pitchFamily="2" charset="0"/>
                <a:cs typeface="Times New Roman" panose="02020603050405020304" pitchFamily="18" charset="0"/>
              </a:rPr>
              <a:t>			5. ER Diagram </a:t>
            </a:r>
          </a:p>
          <a:p>
            <a:pPr marL="457200" lvl="1" indent="0">
              <a:buNone/>
            </a:pPr>
            <a:r>
              <a:rPr lang="en-US" sz="2000" b="1" dirty="0">
                <a:latin typeface="Merienda SemiBold" pitchFamily="2" charset="0"/>
                <a:cs typeface="Times New Roman" panose="02020603050405020304" pitchFamily="18" charset="0"/>
              </a:rPr>
              <a:t>			6. System Design </a:t>
            </a:r>
          </a:p>
          <a:p>
            <a:pPr marL="457200" lvl="1" indent="0">
              <a:buNone/>
            </a:pPr>
            <a:r>
              <a:rPr lang="en-US" sz="2000" b="1" dirty="0">
                <a:latin typeface="Merienda SemiBold" pitchFamily="2" charset="0"/>
                <a:cs typeface="Times New Roman" panose="02020603050405020304" pitchFamily="18" charset="0"/>
              </a:rPr>
              <a:t>			7. references</a:t>
            </a:r>
            <a:endParaRPr lang="en-IN" sz="2000" b="1" dirty="0">
              <a:latin typeface="Merienda SemiBold" pitchFamily="2" charset="0"/>
              <a:cs typeface="Times New Roman" panose="02020603050405020304" pitchFamily="18" charset="0"/>
            </a:endParaRPr>
          </a:p>
        </p:txBody>
      </p:sp>
      <p:sp>
        <p:nvSpPr>
          <p:cNvPr id="2" name="Title 1">
            <a:extLst>
              <a:ext uri="{FF2B5EF4-FFF2-40B4-BE49-F238E27FC236}">
                <a16:creationId xmlns:a16="http://schemas.microsoft.com/office/drawing/2014/main" id="{09DB89BC-978B-452C-96EC-35D4DE82023C}"/>
              </a:ext>
            </a:extLst>
          </p:cNvPr>
          <p:cNvSpPr>
            <a:spLocks noGrp="1"/>
          </p:cNvSpPr>
          <p:nvPr>
            <p:ph type="title"/>
          </p:nvPr>
        </p:nvSpPr>
        <p:spPr>
          <a:xfrm>
            <a:off x="2811294" y="706877"/>
            <a:ext cx="6994187" cy="1147893"/>
          </a:xfr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r>
              <a:rPr lang="en-US" dirty="0">
                <a:effectLst>
                  <a:outerShdw blurRad="50800" dist="38100" dir="18900000" algn="bl" rotWithShape="0">
                    <a:prstClr val="black">
                      <a:alpha val="40000"/>
                    </a:prstClr>
                  </a:outerShdw>
                </a:effectLst>
                <a:latin typeface="Merienda SemiBold" pitchFamily="2" charset="0"/>
              </a:rPr>
              <a:t>Contents</a:t>
            </a:r>
            <a:endParaRPr lang="en-IN" dirty="0">
              <a:effectLst>
                <a:outerShdw blurRad="50800" dist="38100" dir="18900000" algn="bl" rotWithShape="0">
                  <a:prstClr val="black">
                    <a:alpha val="40000"/>
                  </a:prstClr>
                </a:outerShdw>
              </a:effectLst>
              <a:latin typeface="Merienda SemiBold" pitchFamily="2" charset="0"/>
            </a:endParaRPr>
          </a:p>
        </p:txBody>
      </p:sp>
    </p:spTree>
    <p:extLst>
      <p:ext uri="{BB962C8B-B14F-4D97-AF65-F5344CB8AC3E}">
        <p14:creationId xmlns:p14="http://schemas.microsoft.com/office/powerpoint/2010/main" val="2530189862"/>
      </p:ext>
    </p:extLst>
  </p:cSld>
  <p:clrMapOvr>
    <a:masterClrMapping/>
  </p:clrMapOvr>
  <p:transition spd="slow">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12313-68AF-4FAB-956C-668488D9CB5B}"/>
              </a:ext>
            </a:extLst>
          </p:cNvPr>
          <p:cNvSpPr>
            <a:spLocks noGrp="1"/>
          </p:cNvSpPr>
          <p:nvPr>
            <p:ph type="title"/>
          </p:nvPr>
        </p:nvSpPr>
        <p:spPr>
          <a:xfrm>
            <a:off x="367123" y="453887"/>
            <a:ext cx="3935688" cy="612913"/>
          </a:xfrm>
        </p:spPr>
        <p:txBody>
          <a:bodyPr>
            <a:normAutofit/>
          </a:bodyPr>
          <a:lstStyle/>
          <a:p>
            <a:r>
              <a:rPr lang="en-US" sz="1800" cap="none" dirty="0">
                <a:latin typeface="Merienda SemiBold" pitchFamily="2" charset="0"/>
              </a:rPr>
              <a:t>Dashboard Page :</a:t>
            </a:r>
            <a:endParaRPr lang="en-IN" sz="1800" cap="none" dirty="0">
              <a:latin typeface="Merienda SemiBold" pitchFamily="2" charset="0"/>
            </a:endParaRPr>
          </a:p>
        </p:txBody>
      </p:sp>
      <p:pic>
        <p:nvPicPr>
          <p:cNvPr id="6" name="Content Placeholder 5">
            <a:extLst>
              <a:ext uri="{FF2B5EF4-FFF2-40B4-BE49-F238E27FC236}">
                <a16:creationId xmlns:a16="http://schemas.microsoft.com/office/drawing/2014/main" id="{BAC48820-5EB1-4C25-A848-0FADC7B89267}"/>
              </a:ext>
            </a:extLst>
          </p:cNvPr>
          <p:cNvPicPr>
            <a:picLocks noGrp="1" noChangeAspect="1"/>
          </p:cNvPicPr>
          <p:nvPr>
            <p:ph sz="quarter" idx="13"/>
          </p:nvPr>
        </p:nvPicPr>
        <p:blipFill>
          <a:blip r:embed="rId2"/>
          <a:stretch>
            <a:fillRect/>
          </a:stretch>
        </p:blipFill>
        <p:spPr>
          <a:xfrm>
            <a:off x="4488827" y="622851"/>
            <a:ext cx="7488906" cy="4207565"/>
          </a:xfrm>
        </p:spPr>
      </p:pic>
      <p:sp>
        <p:nvSpPr>
          <p:cNvPr id="4" name="Text Placeholder 3">
            <a:extLst>
              <a:ext uri="{FF2B5EF4-FFF2-40B4-BE49-F238E27FC236}">
                <a16:creationId xmlns:a16="http://schemas.microsoft.com/office/drawing/2014/main" id="{A4672410-93AD-46D4-A0B7-5CFF642D5089}"/>
              </a:ext>
            </a:extLst>
          </p:cNvPr>
          <p:cNvSpPr>
            <a:spLocks noGrp="1"/>
          </p:cNvSpPr>
          <p:nvPr>
            <p:ph type="body" sz="half" idx="2"/>
          </p:nvPr>
        </p:nvSpPr>
        <p:spPr>
          <a:xfrm>
            <a:off x="914400" y="1361661"/>
            <a:ext cx="3935689" cy="4489174"/>
          </a:xfrm>
        </p:spPr>
        <p:txBody>
          <a:bodyPr>
            <a:normAutofit/>
          </a:bodyPr>
          <a:lstStyle/>
          <a:p>
            <a:pPr marL="285750" indent="-285750" algn="l">
              <a:buFont typeface="Wingdings" panose="05000000000000000000" pitchFamily="2" charset="2"/>
              <a:buChar char="Ø"/>
            </a:pPr>
            <a:r>
              <a:rPr lang="en-US" cap="none" dirty="0">
                <a:latin typeface="Merienda SemiBold" pitchFamily="2" charset="0"/>
              </a:rPr>
              <a:t>This Our Dashboard Panel.</a:t>
            </a:r>
          </a:p>
          <a:p>
            <a:pPr marL="285750" indent="-285750" algn="l">
              <a:buFont typeface="Wingdings" panose="05000000000000000000" pitchFamily="2" charset="2"/>
              <a:buChar char="Ø"/>
            </a:pPr>
            <a:r>
              <a:rPr lang="en-US" cap="none" dirty="0">
                <a:latin typeface="Merienda SemiBold" pitchFamily="2" charset="0"/>
              </a:rPr>
              <a:t>Discuss The Need For Regular Website Maintenance And Updates</a:t>
            </a:r>
            <a:r>
              <a:rPr lang="en-US" dirty="0"/>
              <a:t>.</a:t>
            </a:r>
            <a:endParaRPr lang="en-IN" cap="none" dirty="0">
              <a:latin typeface="Merienda SemiBold" pitchFamily="2" charset="0"/>
            </a:endParaRPr>
          </a:p>
        </p:txBody>
      </p:sp>
    </p:spTree>
    <p:extLst>
      <p:ext uri="{BB962C8B-B14F-4D97-AF65-F5344CB8AC3E}">
        <p14:creationId xmlns:p14="http://schemas.microsoft.com/office/powerpoint/2010/main" val="1328666363"/>
      </p:ext>
    </p:extLst>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B4D57-2DB3-42A0-A65F-29A08AD623FD}"/>
              </a:ext>
            </a:extLst>
          </p:cNvPr>
          <p:cNvSpPr>
            <a:spLocks noGrp="1"/>
          </p:cNvSpPr>
          <p:nvPr>
            <p:ph type="title"/>
          </p:nvPr>
        </p:nvSpPr>
        <p:spPr/>
        <p:txBody>
          <a:bodyPr>
            <a:normAutofit/>
          </a:bodyPr>
          <a:lstStyle/>
          <a:p>
            <a:r>
              <a:rPr lang="en-US" sz="3200" b="1" cap="none" dirty="0">
                <a:latin typeface="Merienda SemiBold" pitchFamily="2" charset="0"/>
                <a:cs typeface="Times New Roman" panose="02020603050405020304" pitchFamily="18" charset="0"/>
              </a:rPr>
              <a:t>7. </a:t>
            </a:r>
            <a:r>
              <a:rPr lang="en-US" sz="3200" b="1" dirty="0">
                <a:latin typeface="Merienda SemiBold" pitchFamily="2" charset="0"/>
                <a:cs typeface="Times New Roman" panose="02020603050405020304" pitchFamily="18" charset="0"/>
              </a:rPr>
              <a:t>references</a:t>
            </a:r>
            <a:endParaRPr lang="en-IN" sz="3200" cap="none" dirty="0"/>
          </a:p>
        </p:txBody>
      </p:sp>
      <p:sp>
        <p:nvSpPr>
          <p:cNvPr id="3" name="Content Placeholder 2">
            <a:extLst>
              <a:ext uri="{FF2B5EF4-FFF2-40B4-BE49-F238E27FC236}">
                <a16:creationId xmlns:a16="http://schemas.microsoft.com/office/drawing/2014/main" id="{C6446D63-9CD9-4E8D-83B1-026FB37C1B76}"/>
              </a:ext>
            </a:extLst>
          </p:cNvPr>
          <p:cNvSpPr>
            <a:spLocks noGrp="1"/>
          </p:cNvSpPr>
          <p:nvPr>
            <p:ph sz="quarter" idx="13"/>
          </p:nvPr>
        </p:nvSpPr>
        <p:spPr>
          <a:xfrm>
            <a:off x="913774" y="2367092"/>
            <a:ext cx="10363826" cy="4172856"/>
          </a:xfrm>
        </p:spPr>
        <p:txBody>
          <a:bodyPr>
            <a:normAutofit fontScale="92500" lnSpcReduction="10000"/>
          </a:bodyPr>
          <a:lstStyle/>
          <a:p>
            <a:pPr marR="457200" lvl="1">
              <a:lnSpc>
                <a:spcPct val="107000"/>
              </a:lnSpc>
              <a:spcBef>
                <a:spcPts val="1800"/>
              </a:spcBef>
              <a:spcAft>
                <a:spcPts val="1800"/>
              </a:spcAft>
              <a:buSzPts val="1000"/>
              <a:buFont typeface="Wingdings" panose="05000000000000000000" pitchFamily="2" charset="2"/>
              <a:buChar char="q"/>
              <a:tabLst>
                <a:tab pos="914400" algn="l"/>
              </a:tabLst>
            </a:pPr>
            <a:r>
              <a:rPr lang="en-IN" sz="1800" b="1" u="sng" cap="none" dirty="0">
                <a:solidFill>
                  <a:schemeClr val="accent6">
                    <a:lumMod val="75000"/>
                  </a:schemeClr>
                </a:solidFill>
                <a:effectLst/>
                <a:latin typeface="Calibri" panose="020F0502020204030204" pitchFamily="34" charset="0"/>
                <a:ea typeface="Calibri" panose="020F0502020204030204" pitchFamily="34" charset="0"/>
                <a:cs typeface="Calibri" panose="020F0502020204030204" pitchFamily="34" charset="0"/>
                <a:hlinkClick r:id="rId2"/>
              </a:rPr>
              <a:t>https://www.w3schools.com</a:t>
            </a:r>
            <a:r>
              <a:rPr lang="en-IN" sz="1800" b="1" u="sng" cap="none" dirty="0">
                <a:solidFill>
                  <a:schemeClr val="accent6">
                    <a:lumMod val="75000"/>
                  </a:schemeClr>
                </a:solidFill>
                <a:effectLst/>
                <a:latin typeface="Calibri" panose="020F0502020204030204" pitchFamily="34" charset="0"/>
                <a:ea typeface="Calibri" panose="020F0502020204030204" pitchFamily="34" charset="0"/>
                <a:cs typeface="Calibri" panose="020F0502020204030204" pitchFamily="34" charset="0"/>
              </a:rPr>
              <a:t>   (For Common Query)</a:t>
            </a:r>
            <a:endParaRPr lang="en-US" sz="1800" cap="none"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R="457200" lvl="1">
              <a:lnSpc>
                <a:spcPct val="107000"/>
              </a:lnSpc>
              <a:spcBef>
                <a:spcPts val="1800"/>
              </a:spcBef>
              <a:spcAft>
                <a:spcPts val="1800"/>
              </a:spcAft>
              <a:buSzPts val="1000"/>
              <a:buFont typeface="Wingdings" panose="05000000000000000000" pitchFamily="2" charset="2"/>
              <a:buChar char="q"/>
              <a:tabLst>
                <a:tab pos="914400" algn="l"/>
              </a:tabLst>
            </a:pPr>
            <a:r>
              <a:rPr lang="en-IN" sz="1800" b="1" u="sng" cap="none" dirty="0">
                <a:solidFill>
                  <a:schemeClr val="accent6">
                    <a:lumMod val="75000"/>
                  </a:schemeClr>
                </a:solidFill>
                <a:effectLst/>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https://www.fontawesome.com</a:t>
            </a:r>
            <a:r>
              <a:rPr lang="en-IN" sz="1800" b="1" u="sng" cap="none" dirty="0">
                <a:solidFill>
                  <a:schemeClr val="accent6">
                    <a:lumMod val="75000"/>
                  </a:schemeClr>
                </a:solidFill>
                <a:effectLst/>
                <a:latin typeface="Calibri" panose="020F0502020204030204" pitchFamily="34" charset="0"/>
                <a:ea typeface="Calibri" panose="020F0502020204030204" pitchFamily="34" charset="0"/>
                <a:cs typeface="Calibri" panose="020F0502020204030204" pitchFamily="34" charset="0"/>
              </a:rPr>
              <a:t> (For Icons)</a:t>
            </a:r>
            <a:endParaRPr lang="en-US" sz="1800" cap="none"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R="457200" lvl="1">
              <a:lnSpc>
                <a:spcPct val="107000"/>
              </a:lnSpc>
              <a:spcBef>
                <a:spcPts val="1800"/>
              </a:spcBef>
              <a:spcAft>
                <a:spcPts val="1800"/>
              </a:spcAft>
              <a:buSzPts val="1000"/>
              <a:buFont typeface="Wingdings" panose="05000000000000000000" pitchFamily="2" charset="2"/>
              <a:buChar char="q"/>
              <a:tabLst>
                <a:tab pos="914400" algn="l"/>
              </a:tabLst>
            </a:pPr>
            <a:r>
              <a:rPr lang="en-IN" sz="1800" b="1" u="sng" cap="none" dirty="0">
                <a:solidFill>
                  <a:schemeClr val="accent6">
                    <a:lumMod val="75000"/>
                  </a:schemeClr>
                </a:solidFill>
                <a:effectLst/>
                <a:latin typeface="Calibri" panose="020F0502020204030204" pitchFamily="34"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https://jquery.com</a:t>
            </a:r>
            <a:r>
              <a:rPr lang="en-IN" sz="1800" b="1" u="sng" cap="none" dirty="0">
                <a:solidFill>
                  <a:schemeClr val="accent6">
                    <a:lumMod val="75000"/>
                  </a:schemeClr>
                </a:solidFill>
                <a:effectLst/>
                <a:latin typeface="Calibri" panose="020F0502020204030204" pitchFamily="34" charset="0"/>
                <a:ea typeface="Calibri" panose="020F0502020204030204" pitchFamily="34" charset="0"/>
                <a:cs typeface="Calibri" panose="020F0502020204030204" pitchFamily="34" charset="0"/>
              </a:rPr>
              <a:t>  (For jQuery)</a:t>
            </a:r>
            <a:endParaRPr lang="en-US" sz="1800" cap="none"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R="457200" lvl="1">
              <a:lnSpc>
                <a:spcPct val="107000"/>
              </a:lnSpc>
              <a:spcBef>
                <a:spcPts val="1800"/>
              </a:spcBef>
              <a:spcAft>
                <a:spcPts val="1800"/>
              </a:spcAft>
              <a:buSzPts val="1000"/>
              <a:buFont typeface="Wingdings" panose="05000000000000000000" pitchFamily="2" charset="2"/>
              <a:buChar char="q"/>
              <a:tabLst>
                <a:tab pos="914400" algn="l"/>
              </a:tabLst>
            </a:pPr>
            <a:r>
              <a:rPr lang="en-IN" sz="1800" b="1" u="sng" cap="none" dirty="0">
                <a:solidFill>
                  <a:schemeClr val="accent6">
                    <a:lumMod val="75000"/>
                  </a:schemeClr>
                </a:solidFill>
                <a:effectLst/>
                <a:latin typeface="Calibri" panose="020F0502020204030204" pitchFamily="34" charset="0"/>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https://www.naukari.com</a:t>
            </a:r>
            <a:r>
              <a:rPr lang="en-IN" sz="1800" b="1" u="sng" cap="none" dirty="0">
                <a:solidFill>
                  <a:schemeClr val="accent6">
                    <a:lumMod val="75000"/>
                  </a:schemeClr>
                </a:solidFill>
                <a:effectLst/>
                <a:latin typeface="Calibri" panose="020F0502020204030204" pitchFamily="34" charset="0"/>
                <a:ea typeface="Calibri" panose="020F0502020204030204" pitchFamily="34" charset="0"/>
                <a:cs typeface="Calibri" panose="020F0502020204030204" pitchFamily="34" charset="0"/>
              </a:rPr>
              <a:t> (For View Demo)</a:t>
            </a:r>
          </a:p>
          <a:p>
            <a:pPr marR="457200" lvl="1">
              <a:lnSpc>
                <a:spcPct val="107000"/>
              </a:lnSpc>
              <a:spcBef>
                <a:spcPts val="1800"/>
              </a:spcBef>
              <a:spcAft>
                <a:spcPts val="1800"/>
              </a:spcAft>
              <a:buSzPts val="1000"/>
              <a:buFont typeface="Wingdings" panose="05000000000000000000" pitchFamily="2" charset="2"/>
              <a:buChar char="q"/>
              <a:tabLst>
                <a:tab pos="914400" algn="l"/>
              </a:tabLst>
            </a:pPr>
            <a:r>
              <a:rPr lang="en-US" sz="1800" b="1" cap="none" dirty="0">
                <a:solidFill>
                  <a:schemeClr val="accent6">
                    <a:lumMod val="75000"/>
                  </a:schemeClr>
                </a:solidFill>
                <a:effectLst/>
                <a:latin typeface="Calibri" panose="020F0502020204030204" pitchFamily="34" charset="0"/>
                <a:ea typeface="Calibri" panose="020F0502020204030204" pitchFamily="34" charset="0"/>
                <a:cs typeface="Calibri" panose="020F0502020204030204" pitchFamily="34" charset="0"/>
                <a:hlinkClick r:id="rId6"/>
              </a:rPr>
              <a:t>https://getbootstrap.com/docs/5.0/components</a:t>
            </a:r>
            <a:r>
              <a:rPr lang="en-US" sz="1800" b="1" cap="none" dirty="0">
                <a:solidFill>
                  <a:schemeClr val="accent6">
                    <a:lumMod val="75000"/>
                  </a:schemeClr>
                </a:solidFill>
                <a:effectLst/>
                <a:latin typeface="Calibri" panose="020F0502020204030204" pitchFamily="34" charset="0"/>
                <a:ea typeface="Calibri" panose="020F0502020204030204" pitchFamily="34" charset="0"/>
                <a:cs typeface="Calibri" panose="020F0502020204030204" pitchFamily="34" charset="0"/>
              </a:rPr>
              <a:t> ( For Code)</a:t>
            </a:r>
          </a:p>
          <a:p>
            <a:pPr marR="457200" lvl="1">
              <a:lnSpc>
                <a:spcPct val="107000"/>
              </a:lnSpc>
              <a:spcBef>
                <a:spcPts val="1800"/>
              </a:spcBef>
              <a:spcAft>
                <a:spcPts val="1800"/>
              </a:spcAft>
              <a:buSzPts val="1000"/>
              <a:buFont typeface="Wingdings" panose="05000000000000000000" pitchFamily="2" charset="2"/>
              <a:buChar char="q"/>
              <a:tabLst>
                <a:tab pos="914400" algn="l"/>
              </a:tabLst>
            </a:pPr>
            <a:r>
              <a:rPr lang="en-US" sz="1800" b="1" cap="none" dirty="0">
                <a:solidFill>
                  <a:schemeClr val="accent6">
                    <a:lumMod val="75000"/>
                  </a:schemeClr>
                </a:solidFill>
                <a:effectLst/>
                <a:latin typeface="Calibri" panose="020F0502020204030204" pitchFamily="34" charset="0"/>
                <a:ea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https://www.youtube.com/playlist?list=PLEtkoO2np9syrpHVx2jIIvP5HtiWHrfvW</a:t>
            </a:r>
            <a:r>
              <a:rPr lang="en-US" sz="1800" b="1" cap="none" dirty="0">
                <a:solidFill>
                  <a:schemeClr val="accent6">
                    <a:lumMod val="75000"/>
                  </a:schemeClr>
                </a:solidFill>
                <a:effectLst/>
                <a:latin typeface="Calibri" panose="020F0502020204030204" pitchFamily="34" charset="0"/>
                <a:ea typeface="Calibri" panose="020F0502020204030204" pitchFamily="34" charset="0"/>
                <a:cs typeface="Calibri" panose="020F0502020204030204" pitchFamily="34" charset="0"/>
              </a:rPr>
              <a:t> (For Code)</a:t>
            </a:r>
          </a:p>
          <a:p>
            <a:pPr marL="0" indent="0">
              <a:buNone/>
            </a:pPr>
            <a:endParaRPr lang="en-IN" cap="none" dirty="0"/>
          </a:p>
        </p:txBody>
      </p:sp>
    </p:spTree>
    <p:extLst>
      <p:ext uri="{BB962C8B-B14F-4D97-AF65-F5344CB8AC3E}">
        <p14:creationId xmlns:p14="http://schemas.microsoft.com/office/powerpoint/2010/main" val="964602091"/>
      </p:ext>
    </p:extLst>
  </p:cSld>
  <p:clrMapOvr>
    <a:masterClrMapping/>
  </p:clrMapOvr>
  <p:transition spd="slow">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BCCC7-DDF4-4CE0-A43C-AF59D0EAB20E}"/>
              </a:ext>
            </a:extLst>
          </p:cNvPr>
          <p:cNvSpPr>
            <a:spLocks noGrp="1"/>
          </p:cNvSpPr>
          <p:nvPr>
            <p:ph type="title"/>
          </p:nvPr>
        </p:nvSpPr>
        <p:spPr>
          <a:xfrm>
            <a:off x="773816" y="1832823"/>
            <a:ext cx="10364451" cy="1596177"/>
          </a:xfrm>
          <a:effectLst>
            <a:glow rad="101600">
              <a:schemeClr val="accent6">
                <a:lumMod val="60000"/>
                <a:lumOff val="40000"/>
                <a:alpha val="60000"/>
              </a:schemeClr>
            </a:glow>
          </a:effectLst>
        </p:spPr>
        <p:txBody>
          <a:bodyPr/>
          <a:lstStyle/>
          <a:p>
            <a:r>
              <a:rPr lang="en-US" dirty="0">
                <a:latin typeface="Merienda SemiBold" pitchFamily="2" charset="0"/>
              </a:rPr>
              <a:t>Thank you</a:t>
            </a:r>
            <a:endParaRPr lang="en-IN" dirty="0">
              <a:latin typeface="Merienda SemiBold" pitchFamily="2" charset="0"/>
            </a:endParaRPr>
          </a:p>
        </p:txBody>
      </p:sp>
      <p:pic>
        <p:nvPicPr>
          <p:cNvPr id="9" name="Content Placeholder 8">
            <a:extLst>
              <a:ext uri="{FF2B5EF4-FFF2-40B4-BE49-F238E27FC236}">
                <a16:creationId xmlns:a16="http://schemas.microsoft.com/office/drawing/2014/main" id="{881A5677-C24C-4D36-8179-EF228C28844D}"/>
              </a:ext>
            </a:extLst>
          </p:cNvPr>
          <p:cNvPicPr>
            <a:picLocks noGrp="1" noChangeAspect="1"/>
          </p:cNvPicPr>
          <p:nvPr>
            <p:ph sz="quarter" idx="13"/>
          </p:nvPr>
        </p:nvPicPr>
        <p:blipFill>
          <a:blip r:embed="rId2"/>
          <a:stretch>
            <a:fillRect/>
          </a:stretch>
        </p:blipFill>
        <p:spPr>
          <a:xfrm>
            <a:off x="7429500" y="2207964"/>
            <a:ext cx="845893" cy="845893"/>
          </a:xfrm>
          <a:effectLst>
            <a:innerShdw blurRad="114300">
              <a:prstClr val="black"/>
            </a:innerShdw>
          </a:effectLst>
        </p:spPr>
      </p:pic>
    </p:spTree>
    <p:extLst>
      <p:ext uri="{BB962C8B-B14F-4D97-AF65-F5344CB8AC3E}">
        <p14:creationId xmlns:p14="http://schemas.microsoft.com/office/powerpoint/2010/main" val="78419550"/>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ED259-E6B5-4F50-A668-313FCDF0DF9C}"/>
              </a:ext>
            </a:extLst>
          </p:cNvPr>
          <p:cNvSpPr>
            <a:spLocks noGrp="1"/>
          </p:cNvSpPr>
          <p:nvPr>
            <p:ph type="title"/>
          </p:nvPr>
        </p:nvSpPr>
        <p:spPr>
          <a:xfrm>
            <a:off x="2360230" y="669236"/>
            <a:ext cx="8067887" cy="1147893"/>
          </a:xfrm>
        </p:spPr>
        <p:txBody>
          <a:bodyPr>
            <a:normAutofit/>
          </a:bodyPr>
          <a:lstStyle/>
          <a:p>
            <a:r>
              <a:rPr lang="en-US" sz="3200" dirty="0">
                <a:effectLst>
                  <a:outerShdw blurRad="38100" dist="38100" dir="2700000" algn="tl">
                    <a:srgbClr val="000000">
                      <a:alpha val="43137"/>
                    </a:srgbClr>
                  </a:outerShdw>
                </a:effectLst>
                <a:latin typeface="Merienda SemiBold" pitchFamily="2" charset="0"/>
              </a:rPr>
              <a:t>1. Introduction</a:t>
            </a:r>
            <a:endParaRPr lang="en-IN" sz="3200" dirty="0">
              <a:effectLst>
                <a:outerShdw blurRad="38100" dist="38100" dir="2700000" algn="tl">
                  <a:srgbClr val="000000">
                    <a:alpha val="43137"/>
                  </a:srgbClr>
                </a:outerShdw>
              </a:effectLst>
              <a:latin typeface="Merienda SemiBold" pitchFamily="2" charset="0"/>
            </a:endParaRPr>
          </a:p>
        </p:txBody>
      </p:sp>
      <p:sp>
        <p:nvSpPr>
          <p:cNvPr id="3" name="Content Placeholder 2">
            <a:extLst>
              <a:ext uri="{FF2B5EF4-FFF2-40B4-BE49-F238E27FC236}">
                <a16:creationId xmlns:a16="http://schemas.microsoft.com/office/drawing/2014/main" id="{7AB801A8-D9C5-4E59-879F-9425E0A3BDFB}"/>
              </a:ext>
            </a:extLst>
          </p:cNvPr>
          <p:cNvSpPr>
            <a:spLocks noGrp="1"/>
          </p:cNvSpPr>
          <p:nvPr>
            <p:ph sz="quarter" idx="13"/>
          </p:nvPr>
        </p:nvSpPr>
        <p:spPr>
          <a:xfrm>
            <a:off x="913774" y="1967948"/>
            <a:ext cx="10363826" cy="4084982"/>
          </a:xfrm>
        </p:spPr>
        <p:txBody>
          <a:bodyPr>
            <a:noAutofit/>
          </a:bodyPr>
          <a:lstStyle/>
          <a:p>
            <a:pPr>
              <a:buFont typeface="Wingdings" panose="05000000000000000000" pitchFamily="2" charset="2"/>
              <a:buChar char="Ø"/>
            </a:pPr>
            <a:r>
              <a:rPr lang="en-US" sz="1800" cap="none" dirty="0">
                <a:latin typeface="Merienda SemiBold" pitchFamily="2" charset="0"/>
              </a:rPr>
              <a:t> An Online Job Portal System Can Be Defined As Software That Allows Jobseeker  To Apply Jobs &amp; Manage  Their Profile. </a:t>
            </a:r>
          </a:p>
          <a:p>
            <a:pPr>
              <a:buFont typeface="Wingdings" panose="05000000000000000000" pitchFamily="2" charset="2"/>
              <a:buChar char="Ø"/>
            </a:pPr>
            <a:r>
              <a:rPr lang="en-US" sz="1800" cap="none" dirty="0">
                <a:latin typeface="Merienda SemiBold" pitchFamily="2" charset="0"/>
              </a:rPr>
              <a:t> Online Job Portal System Generally Consists Of 3 Main Components. </a:t>
            </a:r>
          </a:p>
          <a:p>
            <a:pPr marL="0" indent="0">
              <a:buNone/>
            </a:pPr>
            <a:r>
              <a:rPr lang="en-US" sz="1800" cap="none" dirty="0">
                <a:latin typeface="Merienda SemiBold" pitchFamily="2" charset="0"/>
              </a:rPr>
              <a:t>	1. Jobseeker - First Is a Jobseeker which apply the job.</a:t>
            </a:r>
          </a:p>
          <a:p>
            <a:pPr marL="0" indent="0">
              <a:buNone/>
            </a:pPr>
            <a:r>
              <a:rPr lang="en-US" sz="1800" cap="none" dirty="0">
                <a:latin typeface="Merienda SemiBold" pitchFamily="2" charset="0"/>
              </a:rPr>
              <a:t>	2. Job Provider (Company) - Second Is Job Provider which is Post Jobs and it will 	   displayed to Jobseeker.</a:t>
            </a:r>
          </a:p>
          <a:p>
            <a:pPr marL="0" indent="0">
              <a:buNone/>
            </a:pPr>
            <a:r>
              <a:rPr lang="en-US" sz="1800" cap="none" dirty="0">
                <a:latin typeface="Merienda SemiBold" pitchFamily="2" charset="0"/>
              </a:rPr>
              <a:t>	3. Admin - Third Is An Admin Management Interface For The </a:t>
            </a:r>
            <a:r>
              <a:rPr lang="en-US" sz="1800" cap="none" dirty="0" err="1">
                <a:latin typeface="Merienda SemiBold" pitchFamily="2" charset="0"/>
              </a:rPr>
              <a:t>JobPoratal</a:t>
            </a:r>
            <a:r>
              <a:rPr lang="en-US" sz="1800" cap="none" dirty="0">
                <a:latin typeface="Merienda SemiBold" pitchFamily="2" charset="0"/>
              </a:rPr>
              <a:t>  , 		    Jobseeker and  Job Provider.</a:t>
            </a:r>
          </a:p>
          <a:p>
            <a:pPr marL="0" indent="0">
              <a:buNone/>
            </a:pPr>
            <a:r>
              <a:rPr lang="en-US" sz="1800" cap="none" dirty="0">
                <a:latin typeface="Merienda SemiBold" pitchFamily="2" charset="0"/>
              </a:rPr>
              <a:t>		</a:t>
            </a:r>
          </a:p>
        </p:txBody>
      </p:sp>
    </p:spTree>
    <p:extLst>
      <p:ext uri="{BB962C8B-B14F-4D97-AF65-F5344CB8AC3E}">
        <p14:creationId xmlns:p14="http://schemas.microsoft.com/office/powerpoint/2010/main" val="2976211031"/>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A58AE-F5F9-49F0-8364-AFB7927AAC2B}"/>
              </a:ext>
            </a:extLst>
          </p:cNvPr>
          <p:cNvSpPr>
            <a:spLocks noGrp="1"/>
          </p:cNvSpPr>
          <p:nvPr>
            <p:ph type="title"/>
          </p:nvPr>
        </p:nvSpPr>
        <p:spPr>
          <a:xfrm>
            <a:off x="2554357" y="0"/>
            <a:ext cx="7392026" cy="1083010"/>
          </a:xfrm>
        </p:spPr>
        <p:txBody>
          <a:bodyPr/>
          <a:lstStyle/>
          <a:p>
            <a:pPr marL="571500" indent="-571500">
              <a:buFont typeface="Wingdings" panose="05000000000000000000" pitchFamily="2" charset="2"/>
              <a:buChar char="v"/>
            </a:pPr>
            <a:r>
              <a:rPr lang="en-US" sz="3200" dirty="0">
                <a:effectLst>
                  <a:outerShdw blurRad="38100" dist="38100" dir="2700000" algn="tl">
                    <a:srgbClr val="000000">
                      <a:alpha val="43137"/>
                    </a:srgbClr>
                  </a:outerShdw>
                </a:effectLst>
                <a:latin typeface="Merienda SemiBold" pitchFamily="2" charset="0"/>
              </a:rPr>
              <a:t>Project</a:t>
            </a:r>
            <a:r>
              <a:rPr lang="en-US" dirty="0">
                <a:effectLst>
                  <a:outerShdw blurRad="38100" dist="38100" dir="2700000" algn="tl">
                    <a:srgbClr val="000000">
                      <a:alpha val="43137"/>
                    </a:srgbClr>
                  </a:outerShdw>
                </a:effectLst>
                <a:latin typeface="Merienda SemiBold" pitchFamily="2" charset="0"/>
              </a:rPr>
              <a:t> Profile</a:t>
            </a:r>
            <a:endParaRPr lang="en-IN" dirty="0"/>
          </a:p>
        </p:txBody>
      </p:sp>
      <p:graphicFrame>
        <p:nvGraphicFramePr>
          <p:cNvPr id="4" name="Table 4">
            <a:extLst>
              <a:ext uri="{FF2B5EF4-FFF2-40B4-BE49-F238E27FC236}">
                <a16:creationId xmlns:a16="http://schemas.microsoft.com/office/drawing/2014/main" id="{C0D699B9-58A3-473D-88F0-24F32865D6FA}"/>
              </a:ext>
            </a:extLst>
          </p:cNvPr>
          <p:cNvGraphicFramePr>
            <a:graphicFrameLocks noGrp="1"/>
          </p:cNvGraphicFramePr>
          <p:nvPr>
            <p:ph sz="quarter" idx="13"/>
            <p:extLst>
              <p:ext uri="{D42A27DB-BD31-4B8C-83A1-F6EECF244321}">
                <p14:modId xmlns:p14="http://schemas.microsoft.com/office/powerpoint/2010/main" val="3482512189"/>
              </p:ext>
            </p:extLst>
          </p:nvPr>
        </p:nvGraphicFramePr>
        <p:xfrm>
          <a:off x="1787700" y="884586"/>
          <a:ext cx="8925339" cy="5290312"/>
        </p:xfrm>
        <a:graphic>
          <a:graphicData uri="http://schemas.openxmlformats.org/drawingml/2006/table">
            <a:tbl>
              <a:tblPr firstRow="1" bandRow="1">
                <a:effectLst>
                  <a:outerShdw blurRad="76200" dir="18900000" sy="23000" kx="-1200000" algn="bl" rotWithShape="0">
                    <a:prstClr val="black">
                      <a:alpha val="20000"/>
                    </a:prstClr>
                  </a:outerShdw>
                </a:effectLst>
                <a:tableStyleId>{93296810-A885-4BE3-A3E7-6D5BEEA58F35}</a:tableStyleId>
              </a:tblPr>
              <a:tblGrid>
                <a:gridCol w="4098003">
                  <a:extLst>
                    <a:ext uri="{9D8B030D-6E8A-4147-A177-3AD203B41FA5}">
                      <a16:colId xmlns:a16="http://schemas.microsoft.com/office/drawing/2014/main" val="1027738294"/>
                    </a:ext>
                  </a:extLst>
                </a:gridCol>
                <a:gridCol w="4827336">
                  <a:extLst>
                    <a:ext uri="{9D8B030D-6E8A-4147-A177-3AD203B41FA5}">
                      <a16:colId xmlns:a16="http://schemas.microsoft.com/office/drawing/2014/main" val="2895066898"/>
                    </a:ext>
                  </a:extLst>
                </a:gridCol>
              </a:tblGrid>
              <a:tr h="558419">
                <a:tc>
                  <a:txBody>
                    <a:bodyPr/>
                    <a:lstStyle/>
                    <a:p>
                      <a:r>
                        <a:rPr lang="en-US" b="1" dirty="0">
                          <a:latin typeface="Merienda SemiBold" pitchFamily="2" charset="0"/>
                        </a:rPr>
                        <a:t>Project Title :</a:t>
                      </a:r>
                      <a:endParaRPr lang="en-IN" b="1" dirty="0">
                        <a:latin typeface="Merienda SemiBold" pitchFamily="2" charset="0"/>
                      </a:endParaRPr>
                    </a:p>
                  </a:txBody>
                  <a:tcPr/>
                </a:tc>
                <a:tc>
                  <a:txBody>
                    <a:bodyPr/>
                    <a:lstStyle/>
                    <a:p>
                      <a:r>
                        <a:rPr lang="en-US" sz="1600" dirty="0" err="1">
                          <a:latin typeface="Merienda SemiBold" pitchFamily="2" charset="0"/>
                        </a:rPr>
                        <a:t>JobDekho</a:t>
                      </a:r>
                      <a:endParaRPr lang="en-IN" sz="1600" dirty="0">
                        <a:latin typeface="Merienda SemiBold" pitchFamily="2" charset="0"/>
                      </a:endParaRPr>
                    </a:p>
                  </a:txBody>
                  <a:tcPr/>
                </a:tc>
                <a:extLst>
                  <a:ext uri="{0D108BD9-81ED-4DB2-BD59-A6C34878D82A}">
                    <a16:rowId xmlns:a16="http://schemas.microsoft.com/office/drawing/2014/main" val="199362334"/>
                  </a:ext>
                </a:extLst>
              </a:tr>
              <a:tr h="558419">
                <a:tc>
                  <a:txBody>
                    <a:bodyPr/>
                    <a:lstStyle/>
                    <a:p>
                      <a:r>
                        <a:rPr lang="en-US" b="1" dirty="0">
                          <a:latin typeface="Merienda SemiBold" pitchFamily="2" charset="0"/>
                        </a:rPr>
                        <a:t>Project type :</a:t>
                      </a:r>
                      <a:endParaRPr lang="en-IN" b="1" dirty="0">
                        <a:latin typeface="Merienda SemiBold" pitchFamily="2" charset="0"/>
                      </a:endParaRPr>
                    </a:p>
                  </a:txBody>
                  <a:tcPr/>
                </a:tc>
                <a:tc>
                  <a:txBody>
                    <a:bodyPr/>
                    <a:lstStyle/>
                    <a:p>
                      <a:r>
                        <a:rPr lang="en-US" sz="1600" dirty="0">
                          <a:latin typeface="Merienda SemiBold" pitchFamily="2" charset="0"/>
                        </a:rPr>
                        <a:t>Website</a:t>
                      </a:r>
                      <a:endParaRPr lang="en-IN" sz="1600" dirty="0">
                        <a:latin typeface="Merienda SemiBold" pitchFamily="2" charset="0"/>
                      </a:endParaRPr>
                    </a:p>
                  </a:txBody>
                  <a:tcPr/>
                </a:tc>
                <a:extLst>
                  <a:ext uri="{0D108BD9-81ED-4DB2-BD59-A6C34878D82A}">
                    <a16:rowId xmlns:a16="http://schemas.microsoft.com/office/drawing/2014/main" val="1599431855"/>
                  </a:ext>
                </a:extLst>
              </a:tr>
              <a:tr h="558419">
                <a:tc>
                  <a:txBody>
                    <a:bodyPr/>
                    <a:lstStyle/>
                    <a:p>
                      <a:r>
                        <a:rPr lang="en-US" b="1" dirty="0">
                          <a:latin typeface="Merienda SemiBold" pitchFamily="2" charset="0"/>
                        </a:rPr>
                        <a:t>Front-End :</a:t>
                      </a:r>
                      <a:endParaRPr lang="en-IN" b="1" dirty="0">
                        <a:latin typeface="Merienda SemiBold" pitchFamily="2" charset="0"/>
                      </a:endParaRPr>
                    </a:p>
                  </a:txBody>
                  <a:tcPr/>
                </a:tc>
                <a:tc>
                  <a:txBody>
                    <a:bodyPr/>
                    <a:lstStyle/>
                    <a:p>
                      <a:r>
                        <a:rPr lang="en-IN" sz="1600" kern="1200" dirty="0">
                          <a:solidFill>
                            <a:schemeClr val="dk1"/>
                          </a:solidFill>
                          <a:effectLst/>
                          <a:latin typeface="Merienda SemiBold" pitchFamily="2" charset="0"/>
                          <a:ea typeface="+mn-ea"/>
                          <a:cs typeface="+mn-cs"/>
                        </a:rPr>
                        <a:t>HTML5 , CSS , JavaScript , Bootstrap</a:t>
                      </a:r>
                      <a:endParaRPr lang="en-IN" sz="1600" dirty="0">
                        <a:latin typeface="Merienda SemiBold" pitchFamily="2" charset="0"/>
                      </a:endParaRPr>
                    </a:p>
                  </a:txBody>
                  <a:tcPr/>
                </a:tc>
                <a:extLst>
                  <a:ext uri="{0D108BD9-81ED-4DB2-BD59-A6C34878D82A}">
                    <a16:rowId xmlns:a16="http://schemas.microsoft.com/office/drawing/2014/main" val="4147254399"/>
                  </a:ext>
                </a:extLst>
              </a:tr>
              <a:tr h="558419">
                <a:tc>
                  <a:txBody>
                    <a:bodyPr/>
                    <a:lstStyle/>
                    <a:p>
                      <a:r>
                        <a:rPr lang="en-US" b="1" dirty="0">
                          <a:latin typeface="Merienda SemiBold" pitchFamily="2" charset="0"/>
                        </a:rPr>
                        <a:t>Back-End :</a:t>
                      </a:r>
                      <a:endParaRPr lang="en-IN" b="1" dirty="0">
                        <a:latin typeface="Merienda SemiBold" pitchFamily="2" charset="0"/>
                      </a:endParaRPr>
                    </a:p>
                  </a:txBody>
                  <a:tcPr/>
                </a:tc>
                <a:tc>
                  <a:txBody>
                    <a:bodyPr/>
                    <a:lstStyle/>
                    <a:p>
                      <a:r>
                        <a:rPr lang="en-IN" sz="1600" kern="1200" dirty="0">
                          <a:solidFill>
                            <a:schemeClr val="dk1"/>
                          </a:solidFill>
                          <a:effectLst/>
                          <a:latin typeface="Merienda SemiBold" pitchFamily="2" charset="0"/>
                          <a:ea typeface="+mn-ea"/>
                          <a:cs typeface="+mn-cs"/>
                        </a:rPr>
                        <a:t>PHP , </a:t>
                      </a:r>
                      <a:r>
                        <a:rPr lang="en-IN" sz="1600" kern="1200" dirty="0" err="1">
                          <a:solidFill>
                            <a:schemeClr val="dk1"/>
                          </a:solidFill>
                          <a:effectLst/>
                          <a:latin typeface="Merienda SemiBold" pitchFamily="2" charset="0"/>
                          <a:ea typeface="+mn-ea"/>
                          <a:cs typeface="+mn-cs"/>
                        </a:rPr>
                        <a:t>MySql</a:t>
                      </a:r>
                      <a:endParaRPr lang="en-IN" sz="1600" dirty="0">
                        <a:latin typeface="Merienda SemiBold" pitchFamily="2" charset="0"/>
                      </a:endParaRPr>
                    </a:p>
                  </a:txBody>
                  <a:tcPr/>
                </a:tc>
                <a:extLst>
                  <a:ext uri="{0D108BD9-81ED-4DB2-BD59-A6C34878D82A}">
                    <a16:rowId xmlns:a16="http://schemas.microsoft.com/office/drawing/2014/main" val="3655325713"/>
                  </a:ext>
                </a:extLst>
              </a:tr>
              <a:tr h="558419">
                <a:tc>
                  <a:txBody>
                    <a:bodyPr/>
                    <a:lstStyle/>
                    <a:p>
                      <a:r>
                        <a:rPr lang="en-US" b="1" dirty="0">
                          <a:latin typeface="Merienda SemiBold" pitchFamily="2" charset="0"/>
                        </a:rPr>
                        <a:t>Web Server :</a:t>
                      </a:r>
                      <a:endParaRPr lang="en-IN" b="1" dirty="0">
                        <a:latin typeface="Merienda SemiBold" pitchFamily="2" charset="0"/>
                      </a:endParaRPr>
                    </a:p>
                  </a:txBody>
                  <a:tcPr/>
                </a:tc>
                <a:tc>
                  <a:txBody>
                    <a:bodyPr/>
                    <a:lstStyle/>
                    <a:p>
                      <a:r>
                        <a:rPr lang="en-US" sz="1600" dirty="0">
                          <a:latin typeface="Merienda SemiBold" pitchFamily="2" charset="0"/>
                        </a:rPr>
                        <a:t>XAMPP- Cross Platform, Apache, </a:t>
                      </a:r>
                      <a:r>
                        <a:rPr lang="en-US" sz="1600" dirty="0" err="1">
                          <a:latin typeface="Merienda SemiBold" pitchFamily="2" charset="0"/>
                        </a:rPr>
                        <a:t>MySql</a:t>
                      </a:r>
                      <a:r>
                        <a:rPr lang="en-US" sz="1600" dirty="0">
                          <a:latin typeface="Merienda SemiBold" pitchFamily="2" charset="0"/>
                        </a:rPr>
                        <a:t>, PHP</a:t>
                      </a:r>
                      <a:endParaRPr lang="en-IN" sz="1600" dirty="0">
                        <a:latin typeface="Merienda SemiBold" pitchFamily="2" charset="0"/>
                      </a:endParaRPr>
                    </a:p>
                  </a:txBody>
                  <a:tcPr/>
                </a:tc>
                <a:extLst>
                  <a:ext uri="{0D108BD9-81ED-4DB2-BD59-A6C34878D82A}">
                    <a16:rowId xmlns:a16="http://schemas.microsoft.com/office/drawing/2014/main" val="772013588"/>
                  </a:ext>
                </a:extLst>
              </a:tr>
              <a:tr h="558419">
                <a:tc>
                  <a:txBody>
                    <a:bodyPr/>
                    <a:lstStyle/>
                    <a:p>
                      <a:r>
                        <a:rPr lang="en-US" b="1" dirty="0">
                          <a:latin typeface="Merienda SemiBold" pitchFamily="2" charset="0"/>
                        </a:rPr>
                        <a:t>Operating System :</a:t>
                      </a:r>
                      <a:endParaRPr lang="en-IN" b="1" dirty="0">
                        <a:latin typeface="Merienda SemiBold" pitchFamily="2" charset="0"/>
                      </a:endParaRPr>
                    </a:p>
                  </a:txBody>
                  <a:tcPr/>
                </a:tc>
                <a:tc>
                  <a:txBody>
                    <a:bodyPr/>
                    <a:lstStyle/>
                    <a:p>
                      <a:r>
                        <a:rPr lang="en-US" sz="1600" dirty="0">
                          <a:latin typeface="Merienda SemiBold" pitchFamily="2" charset="0"/>
                        </a:rPr>
                        <a:t>Windows 11</a:t>
                      </a:r>
                      <a:endParaRPr lang="en-IN" sz="1600" dirty="0">
                        <a:latin typeface="Merienda SemiBold" pitchFamily="2" charset="0"/>
                      </a:endParaRPr>
                    </a:p>
                  </a:txBody>
                  <a:tcPr/>
                </a:tc>
                <a:extLst>
                  <a:ext uri="{0D108BD9-81ED-4DB2-BD59-A6C34878D82A}">
                    <a16:rowId xmlns:a16="http://schemas.microsoft.com/office/drawing/2014/main" val="3552093341"/>
                  </a:ext>
                </a:extLst>
              </a:tr>
              <a:tr h="558419">
                <a:tc>
                  <a:txBody>
                    <a:bodyPr/>
                    <a:lstStyle/>
                    <a:p>
                      <a:r>
                        <a:rPr lang="en-US" b="1" dirty="0">
                          <a:latin typeface="Merienda SemiBold" pitchFamily="2" charset="0"/>
                        </a:rPr>
                        <a:t>Internal Guide :</a:t>
                      </a:r>
                      <a:endParaRPr lang="en-IN" b="1" dirty="0">
                        <a:latin typeface="Merienda SemiBold" pitchFamily="2" charset="0"/>
                      </a:endParaRPr>
                    </a:p>
                  </a:txBody>
                  <a:tcPr/>
                </a:tc>
                <a:tc>
                  <a:txBody>
                    <a:bodyPr/>
                    <a:lstStyle/>
                    <a:p>
                      <a:r>
                        <a:rPr lang="en-US" sz="1600" dirty="0">
                          <a:latin typeface="Merienda SemiBold" pitchFamily="2" charset="0"/>
                        </a:rPr>
                        <a:t>Asst. Prof. Bipin Jadav</a:t>
                      </a:r>
                      <a:endParaRPr lang="en-IN" sz="1600" dirty="0">
                        <a:latin typeface="Merienda SemiBold" pitchFamily="2" charset="0"/>
                      </a:endParaRPr>
                    </a:p>
                  </a:txBody>
                  <a:tcPr/>
                </a:tc>
                <a:extLst>
                  <a:ext uri="{0D108BD9-81ED-4DB2-BD59-A6C34878D82A}">
                    <a16:rowId xmlns:a16="http://schemas.microsoft.com/office/drawing/2014/main" val="3551614916"/>
                  </a:ext>
                </a:extLst>
              </a:tr>
              <a:tr h="651296">
                <a:tc>
                  <a:txBody>
                    <a:bodyPr/>
                    <a:lstStyle/>
                    <a:p>
                      <a:r>
                        <a:rPr lang="en-US" b="1" dirty="0">
                          <a:latin typeface="Merienda SemiBold" pitchFamily="2" charset="0"/>
                        </a:rPr>
                        <a:t>Submitted To :</a:t>
                      </a:r>
                      <a:endParaRPr lang="en-IN" b="1" dirty="0">
                        <a:latin typeface="Merienda SemiBold" pitchFamily="2" charset="0"/>
                      </a:endParaRPr>
                    </a:p>
                  </a:txBody>
                  <a:tcPr/>
                </a:tc>
                <a:tc>
                  <a:txBody>
                    <a:bodyPr/>
                    <a:lstStyle/>
                    <a:p>
                      <a:r>
                        <a:rPr lang="en-US" sz="1600" dirty="0">
                          <a:latin typeface="Merienda SemiBold" pitchFamily="2" charset="0"/>
                        </a:rPr>
                        <a:t>Shree </a:t>
                      </a:r>
                      <a:r>
                        <a:rPr lang="en-US" sz="1600" dirty="0" err="1">
                          <a:latin typeface="Merienda SemiBold" pitchFamily="2" charset="0"/>
                        </a:rPr>
                        <a:t>Shambhubhai</a:t>
                      </a:r>
                      <a:r>
                        <a:rPr lang="en-US" sz="1600" dirty="0">
                          <a:latin typeface="Merienda SemiBold" pitchFamily="2" charset="0"/>
                        </a:rPr>
                        <a:t> V. Patel College of Computer Science and Business Management</a:t>
                      </a:r>
                    </a:p>
                    <a:p>
                      <a:r>
                        <a:rPr lang="en-US" sz="1600" dirty="0">
                          <a:latin typeface="Merienda SemiBold" pitchFamily="2" charset="0"/>
                        </a:rPr>
                        <a:t> </a:t>
                      </a:r>
                      <a:endParaRPr lang="en-IN" sz="1600" dirty="0">
                        <a:latin typeface="Merienda SemiBold" pitchFamily="2" charset="0"/>
                      </a:endParaRPr>
                    </a:p>
                  </a:txBody>
                  <a:tcPr/>
                </a:tc>
                <a:extLst>
                  <a:ext uri="{0D108BD9-81ED-4DB2-BD59-A6C34878D82A}">
                    <a16:rowId xmlns:a16="http://schemas.microsoft.com/office/drawing/2014/main" val="1960294434"/>
                  </a:ext>
                </a:extLst>
              </a:tr>
              <a:tr h="558419">
                <a:tc>
                  <a:txBody>
                    <a:bodyPr/>
                    <a:lstStyle/>
                    <a:p>
                      <a:r>
                        <a:rPr lang="en-US" b="1" dirty="0">
                          <a:latin typeface="Merienda SemiBold" pitchFamily="2" charset="0"/>
                        </a:rPr>
                        <a:t>Submitted By :</a:t>
                      </a:r>
                      <a:endParaRPr lang="en-IN" b="1" dirty="0">
                        <a:latin typeface="Merienda SemiBold" pitchFamily="2" charset="0"/>
                      </a:endParaRPr>
                    </a:p>
                  </a:txBody>
                  <a:tcPr/>
                </a:tc>
                <a:tc>
                  <a:txBody>
                    <a:bodyPr/>
                    <a:lstStyle/>
                    <a:p>
                      <a:r>
                        <a:rPr lang="en-US" sz="1600" dirty="0">
                          <a:latin typeface="Merienda SemiBold" pitchFamily="2" charset="0"/>
                        </a:rPr>
                        <a:t>Ms. Jinal Gola</a:t>
                      </a:r>
                      <a:endParaRPr lang="en-IN" sz="1600" dirty="0">
                        <a:latin typeface="Merienda SemiBold" pitchFamily="2" charset="0"/>
                      </a:endParaRPr>
                    </a:p>
                  </a:txBody>
                  <a:tcPr/>
                </a:tc>
                <a:extLst>
                  <a:ext uri="{0D108BD9-81ED-4DB2-BD59-A6C34878D82A}">
                    <a16:rowId xmlns:a16="http://schemas.microsoft.com/office/drawing/2014/main" val="3632615525"/>
                  </a:ext>
                </a:extLst>
              </a:tr>
            </a:tbl>
          </a:graphicData>
        </a:graphic>
      </p:graphicFrame>
    </p:spTree>
    <p:extLst>
      <p:ext uri="{BB962C8B-B14F-4D97-AF65-F5344CB8AC3E}">
        <p14:creationId xmlns:p14="http://schemas.microsoft.com/office/powerpoint/2010/main" val="3368469517"/>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145B3-E3CD-44C3-8544-66CDC1E0E131}"/>
              </a:ext>
            </a:extLst>
          </p:cNvPr>
          <p:cNvSpPr>
            <a:spLocks noGrp="1"/>
          </p:cNvSpPr>
          <p:nvPr>
            <p:ph type="title"/>
          </p:nvPr>
        </p:nvSpPr>
        <p:spPr>
          <a:xfrm>
            <a:off x="2584174" y="415786"/>
            <a:ext cx="7918800" cy="1302027"/>
          </a:xfrm>
        </p:spPr>
        <p:txBody>
          <a:bodyPr/>
          <a:lstStyle/>
          <a:p>
            <a:r>
              <a:rPr lang="en-IN" dirty="0">
                <a:latin typeface="Merienda SemiBold" pitchFamily="2" charset="0"/>
              </a:rPr>
              <a:t>2. </a:t>
            </a:r>
            <a:r>
              <a:rPr lang="en-IN" sz="3200" dirty="0">
                <a:latin typeface="Merienda SemiBold" pitchFamily="2" charset="0"/>
              </a:rPr>
              <a:t>Objectives</a:t>
            </a:r>
            <a:r>
              <a:rPr lang="en-IN" dirty="0">
                <a:latin typeface="Merienda SemiBold" pitchFamily="2" charset="0"/>
              </a:rPr>
              <a:t> of Project</a:t>
            </a:r>
          </a:p>
        </p:txBody>
      </p:sp>
      <p:sp>
        <p:nvSpPr>
          <p:cNvPr id="3" name="Content Placeholder 2">
            <a:extLst>
              <a:ext uri="{FF2B5EF4-FFF2-40B4-BE49-F238E27FC236}">
                <a16:creationId xmlns:a16="http://schemas.microsoft.com/office/drawing/2014/main" id="{C68CB7AD-CA0B-4C60-92F4-4D348AE16BEF}"/>
              </a:ext>
            </a:extLst>
          </p:cNvPr>
          <p:cNvSpPr>
            <a:spLocks noGrp="1"/>
          </p:cNvSpPr>
          <p:nvPr>
            <p:ph sz="quarter" idx="13"/>
          </p:nvPr>
        </p:nvSpPr>
        <p:spPr>
          <a:xfrm>
            <a:off x="913774" y="1590261"/>
            <a:ext cx="10363826" cy="4253948"/>
          </a:xfrm>
        </p:spPr>
        <p:txBody>
          <a:bodyPr>
            <a:normAutofit fontScale="92500" lnSpcReduction="10000"/>
          </a:bodyPr>
          <a:lstStyle/>
          <a:p>
            <a:pPr marL="742950" lvl="1" indent="-285750">
              <a:spcAft>
                <a:spcPts val="0"/>
              </a:spcAft>
              <a:buFont typeface="Wingdings" panose="05000000000000000000" pitchFamily="2" charset="2"/>
              <a:buChar char=""/>
            </a:pPr>
            <a:endParaRPr lang="en-US" sz="1600" cap="none" dirty="0">
              <a:solidFill>
                <a:srgbClr val="000000"/>
              </a:solidFill>
              <a:effectLst/>
              <a:latin typeface="Merienda SemiBold" pitchFamily="2" charset="0"/>
              <a:ea typeface="Calibri" panose="020F0502020204030204" pitchFamily="34" charset="0"/>
            </a:endParaRPr>
          </a:p>
          <a:p>
            <a:pPr marL="742950" lvl="1" indent="-285750">
              <a:spcAft>
                <a:spcPts val="0"/>
              </a:spcAft>
              <a:buFont typeface="Wingdings" panose="05000000000000000000" pitchFamily="2" charset="2"/>
              <a:buChar char=""/>
            </a:pPr>
            <a:r>
              <a:rPr lang="en-US" sz="1600" cap="none" dirty="0">
                <a:solidFill>
                  <a:srgbClr val="000000"/>
                </a:solidFill>
                <a:effectLst/>
                <a:latin typeface="Merienda SemiBold" pitchFamily="2" charset="0"/>
                <a:ea typeface="Calibri" panose="020F0502020204030204" pitchFamily="34" charset="0"/>
              </a:rPr>
              <a:t>The Main Objective Of Job Portal System Is To Manage The Jobseeker (Employee) And Company (Employer) Registration ,Search Job  And Details Of Their Jobs.</a:t>
            </a:r>
          </a:p>
          <a:p>
            <a:pPr marL="0" indent="0">
              <a:spcAft>
                <a:spcPts val="0"/>
              </a:spcAft>
              <a:buNone/>
            </a:pPr>
            <a:r>
              <a:rPr lang="en-US" sz="1600" cap="none" dirty="0">
                <a:solidFill>
                  <a:srgbClr val="000000"/>
                </a:solidFill>
                <a:effectLst/>
                <a:latin typeface="Merienda SemiBold" pitchFamily="2" charset="0"/>
                <a:ea typeface="Calibri" panose="020F0502020204030204" pitchFamily="34" charset="0"/>
              </a:rPr>
              <a:t> </a:t>
            </a:r>
          </a:p>
          <a:p>
            <a:pPr marL="742950" lvl="1" indent="-285750">
              <a:spcAft>
                <a:spcPts val="0"/>
              </a:spcAft>
              <a:buFont typeface="Wingdings" panose="05000000000000000000" pitchFamily="2" charset="2"/>
              <a:buChar char=""/>
            </a:pPr>
            <a:r>
              <a:rPr lang="en-US" sz="1600" cap="none" dirty="0">
                <a:solidFill>
                  <a:srgbClr val="000000"/>
                </a:solidFill>
                <a:effectLst/>
                <a:latin typeface="Merienda SemiBold" pitchFamily="2" charset="0"/>
                <a:ea typeface="Calibri" panose="020F0502020204030204" pitchFamily="34" charset="0"/>
              </a:rPr>
              <a:t>It Manage All Information About Post A Specific Job And You Can Search </a:t>
            </a:r>
          </a:p>
          <a:p>
            <a:pPr indent="0">
              <a:spcAft>
                <a:spcPts val="0"/>
              </a:spcAft>
              <a:buNone/>
            </a:pPr>
            <a:r>
              <a:rPr lang="en-US" sz="1600" cap="none" dirty="0">
                <a:solidFill>
                  <a:srgbClr val="000000"/>
                </a:solidFill>
                <a:latin typeface="Merienda SemiBold" pitchFamily="2" charset="0"/>
                <a:ea typeface="Calibri" panose="020F0502020204030204" pitchFamily="34" charset="0"/>
              </a:rPr>
              <a:t>        </a:t>
            </a:r>
            <a:r>
              <a:rPr lang="en-US" sz="1600" cap="none" dirty="0">
                <a:solidFill>
                  <a:srgbClr val="000000"/>
                </a:solidFill>
                <a:effectLst/>
                <a:latin typeface="Merienda SemiBold" pitchFamily="2" charset="0"/>
                <a:ea typeface="Calibri" panose="020F0502020204030204" pitchFamily="34" charset="0"/>
              </a:rPr>
              <a:t>The  Specific Job.</a:t>
            </a:r>
          </a:p>
          <a:p>
            <a:pPr marL="0" indent="0">
              <a:spcAft>
                <a:spcPts val="0"/>
              </a:spcAft>
              <a:buNone/>
            </a:pPr>
            <a:r>
              <a:rPr lang="en-US" sz="1600" cap="none" dirty="0">
                <a:solidFill>
                  <a:srgbClr val="000000"/>
                </a:solidFill>
                <a:effectLst/>
                <a:latin typeface="Merienda SemiBold" pitchFamily="2" charset="0"/>
                <a:ea typeface="Calibri" panose="020F0502020204030204" pitchFamily="34" charset="0"/>
              </a:rPr>
              <a:t> </a:t>
            </a:r>
          </a:p>
          <a:p>
            <a:pPr marL="742950" lvl="1" indent="-285750">
              <a:spcAft>
                <a:spcPts val="0"/>
              </a:spcAft>
              <a:buFont typeface="Wingdings" panose="05000000000000000000" pitchFamily="2" charset="2"/>
              <a:buChar char=""/>
            </a:pPr>
            <a:r>
              <a:rPr lang="en-US" sz="1600" cap="none" dirty="0">
                <a:solidFill>
                  <a:srgbClr val="000000"/>
                </a:solidFill>
                <a:effectLst/>
                <a:latin typeface="Merienda SemiBold" pitchFamily="2" charset="0"/>
                <a:ea typeface="Calibri" panose="020F0502020204030204" pitchFamily="34" charset="0"/>
              </a:rPr>
              <a:t>Provide A Platform For Company ( Employer) To Post Job Listing.</a:t>
            </a:r>
          </a:p>
          <a:p>
            <a:pPr marL="0" indent="0">
              <a:spcAft>
                <a:spcPts val="0"/>
              </a:spcAft>
              <a:buNone/>
            </a:pPr>
            <a:r>
              <a:rPr lang="en-US" sz="1600" cap="none" dirty="0">
                <a:solidFill>
                  <a:srgbClr val="000000"/>
                </a:solidFill>
                <a:effectLst/>
                <a:latin typeface="Merienda SemiBold" pitchFamily="2" charset="0"/>
                <a:ea typeface="Calibri" panose="020F0502020204030204" pitchFamily="34" charset="0"/>
              </a:rPr>
              <a:t> </a:t>
            </a:r>
          </a:p>
          <a:p>
            <a:pPr marL="742950" lvl="1" indent="-285750">
              <a:spcAft>
                <a:spcPts val="0"/>
              </a:spcAft>
              <a:buFont typeface="Wingdings" panose="05000000000000000000" pitchFamily="2" charset="2"/>
              <a:buChar char=""/>
            </a:pPr>
            <a:r>
              <a:rPr lang="en-US" sz="1600" cap="none" dirty="0">
                <a:solidFill>
                  <a:srgbClr val="000000"/>
                </a:solidFill>
                <a:effectLst/>
                <a:latin typeface="Merienda SemiBold" pitchFamily="2" charset="0"/>
                <a:ea typeface="Calibri" panose="020F0502020204030204" pitchFamily="34" charset="0"/>
              </a:rPr>
              <a:t>Connect  The Employees With Suitable Opportunity.</a:t>
            </a:r>
          </a:p>
          <a:p>
            <a:pPr marL="0" indent="0">
              <a:spcAft>
                <a:spcPts val="0"/>
              </a:spcAft>
              <a:buNone/>
            </a:pPr>
            <a:r>
              <a:rPr lang="en-US" sz="1600" cap="none" dirty="0">
                <a:solidFill>
                  <a:srgbClr val="000000"/>
                </a:solidFill>
                <a:effectLst/>
                <a:latin typeface="Merienda SemiBold" pitchFamily="2" charset="0"/>
                <a:ea typeface="Calibri" panose="020F0502020204030204" pitchFamily="34" charset="0"/>
              </a:rPr>
              <a:t> </a:t>
            </a:r>
          </a:p>
          <a:p>
            <a:pPr marL="742950" lvl="1" indent="-285750">
              <a:spcAft>
                <a:spcPts val="0"/>
              </a:spcAft>
              <a:buFont typeface="Wingdings" panose="05000000000000000000" pitchFamily="2" charset="2"/>
              <a:buChar char=""/>
            </a:pPr>
            <a:r>
              <a:rPr lang="en-US" sz="1600" cap="none" dirty="0">
                <a:solidFill>
                  <a:srgbClr val="000000"/>
                </a:solidFill>
                <a:effectLst/>
                <a:latin typeface="Merienda SemiBold" pitchFamily="2" charset="0"/>
                <a:ea typeface="Calibri" panose="020F0502020204030204" pitchFamily="34" charset="0"/>
              </a:rPr>
              <a:t>Our Main Motive Is Provide A Best Job To Each  Employee. </a:t>
            </a:r>
          </a:p>
          <a:p>
            <a:endParaRPr lang="en-IN" dirty="0"/>
          </a:p>
        </p:txBody>
      </p:sp>
    </p:spTree>
    <p:extLst>
      <p:ext uri="{BB962C8B-B14F-4D97-AF65-F5344CB8AC3E}">
        <p14:creationId xmlns:p14="http://schemas.microsoft.com/office/powerpoint/2010/main" val="1483232523"/>
      </p:ext>
    </p:extLst>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C3846-88B8-4ACB-A729-93E85DD37012}"/>
              </a:ext>
            </a:extLst>
          </p:cNvPr>
          <p:cNvSpPr>
            <a:spLocks noGrp="1"/>
          </p:cNvSpPr>
          <p:nvPr>
            <p:ph type="title"/>
          </p:nvPr>
        </p:nvSpPr>
        <p:spPr>
          <a:xfrm>
            <a:off x="894208" y="202096"/>
            <a:ext cx="9807235" cy="576470"/>
          </a:xfrm>
        </p:spPr>
        <p:txBody>
          <a:bodyPr>
            <a:normAutofit/>
          </a:bodyPr>
          <a:lstStyle/>
          <a:p>
            <a:pPr marL="457200" indent="-457200" algn="l">
              <a:buFont typeface="Wingdings" panose="05000000000000000000" pitchFamily="2" charset="2"/>
              <a:buChar char="v"/>
            </a:pPr>
            <a:r>
              <a:rPr lang="en-US" sz="2000" cap="none" dirty="0">
                <a:latin typeface="Merienda SemiBold" pitchFamily="2" charset="0"/>
              </a:rPr>
              <a:t>Admin</a:t>
            </a:r>
            <a:endParaRPr lang="en-IN" sz="2000" cap="none" dirty="0">
              <a:latin typeface="Merienda SemiBold" pitchFamily="2" charset="0"/>
            </a:endParaRPr>
          </a:p>
        </p:txBody>
      </p:sp>
      <p:sp>
        <p:nvSpPr>
          <p:cNvPr id="3" name="Content Placeholder 2">
            <a:extLst>
              <a:ext uri="{FF2B5EF4-FFF2-40B4-BE49-F238E27FC236}">
                <a16:creationId xmlns:a16="http://schemas.microsoft.com/office/drawing/2014/main" id="{07A4A1DC-03B8-43CE-9932-95C2B04AF84F}"/>
              </a:ext>
            </a:extLst>
          </p:cNvPr>
          <p:cNvSpPr>
            <a:spLocks noGrp="1"/>
          </p:cNvSpPr>
          <p:nvPr>
            <p:ph sz="quarter" idx="13"/>
          </p:nvPr>
        </p:nvSpPr>
        <p:spPr>
          <a:xfrm>
            <a:off x="894208" y="655984"/>
            <a:ext cx="10383392" cy="5711686"/>
          </a:xfrm>
        </p:spPr>
        <p:txBody>
          <a:bodyPr>
            <a:normAutofit lnSpcReduction="10000"/>
          </a:bodyPr>
          <a:lstStyle/>
          <a:p>
            <a:pPr>
              <a:buFont typeface="Wingdings" panose="05000000000000000000" pitchFamily="2" charset="2"/>
              <a:buChar char="Ø"/>
            </a:pPr>
            <a:r>
              <a:rPr lang="en-IN" sz="1400" cap="none" dirty="0">
                <a:solidFill>
                  <a:srgbClr val="000000"/>
                </a:solidFill>
                <a:effectLst/>
                <a:latin typeface="Merienda SemiBold" pitchFamily="2" charset="0"/>
                <a:ea typeface="Calibri" panose="020F0502020204030204" pitchFamily="34" charset="0"/>
              </a:rPr>
              <a:t> In This Module Admin Will Add All The Attributes, City, State, Country And Update And Delete Information About The Job Provider Or Job Seeker.</a:t>
            </a:r>
          </a:p>
          <a:p>
            <a:pPr>
              <a:buFont typeface="Wingdings" panose="05000000000000000000" pitchFamily="2" charset="2"/>
              <a:buChar char="Ø"/>
            </a:pPr>
            <a:r>
              <a:rPr lang="en-IN" sz="1400" cap="none" dirty="0">
                <a:solidFill>
                  <a:srgbClr val="000000"/>
                </a:solidFill>
                <a:effectLst/>
                <a:latin typeface="Merienda SemiBold" pitchFamily="2" charset="0"/>
                <a:ea typeface="Calibri" panose="020F0502020204030204" pitchFamily="34" charset="0"/>
              </a:rPr>
              <a:t> </a:t>
            </a:r>
            <a:r>
              <a:rPr lang="en-IN" sz="1400" cap="none" dirty="0">
                <a:solidFill>
                  <a:srgbClr val="000000"/>
                </a:solidFill>
                <a:latin typeface="Merienda SemiBold" pitchFamily="2" charset="0"/>
                <a:ea typeface="Calibri" panose="020F0502020204030204" pitchFamily="34" charset="0"/>
              </a:rPr>
              <a:t>They c</a:t>
            </a:r>
            <a:r>
              <a:rPr lang="en-IN" sz="1400" cap="none" dirty="0">
                <a:solidFill>
                  <a:srgbClr val="000000"/>
                </a:solidFill>
                <a:effectLst/>
                <a:latin typeface="Merienda SemiBold" pitchFamily="2" charset="0"/>
                <a:ea typeface="Calibri" panose="020F0502020204030204" pitchFamily="34" charset="0"/>
              </a:rPr>
              <a:t>an Also Search For The Job Seeker And They </a:t>
            </a:r>
            <a:r>
              <a:rPr lang="en-IN" sz="1400" cap="none" dirty="0">
                <a:solidFill>
                  <a:srgbClr val="000000"/>
                </a:solidFill>
                <a:latin typeface="Merienda SemiBold" pitchFamily="2" charset="0"/>
                <a:ea typeface="Calibri" panose="020F0502020204030204" pitchFamily="34" charset="0"/>
              </a:rPr>
              <a:t>c</a:t>
            </a:r>
            <a:r>
              <a:rPr lang="en-IN" sz="1400" cap="none" dirty="0">
                <a:solidFill>
                  <a:srgbClr val="000000"/>
                </a:solidFill>
                <a:effectLst/>
                <a:latin typeface="Merienda SemiBold" pitchFamily="2" charset="0"/>
                <a:ea typeface="Calibri" panose="020F0502020204030204" pitchFamily="34" charset="0"/>
              </a:rPr>
              <a:t>an Send Mail To Offer  The Job To Job Seeker And They </a:t>
            </a:r>
            <a:r>
              <a:rPr lang="en-IN" sz="1400" cap="none" dirty="0">
                <a:solidFill>
                  <a:srgbClr val="000000"/>
                </a:solidFill>
                <a:latin typeface="Merienda SemiBold" pitchFamily="2" charset="0"/>
                <a:ea typeface="Calibri" panose="020F0502020204030204" pitchFamily="34" charset="0"/>
              </a:rPr>
              <a:t>c</a:t>
            </a:r>
            <a:r>
              <a:rPr lang="en-IN" sz="1400" cap="none" dirty="0">
                <a:solidFill>
                  <a:srgbClr val="000000"/>
                </a:solidFill>
                <a:effectLst/>
                <a:latin typeface="Merienda SemiBold" pitchFamily="2" charset="0"/>
                <a:ea typeface="Calibri" panose="020F0502020204030204" pitchFamily="34" charset="0"/>
              </a:rPr>
              <a:t>an Also See The Jobs Add By The Job Provider.</a:t>
            </a:r>
          </a:p>
          <a:p>
            <a:pPr marL="0" indent="0">
              <a:buNone/>
            </a:pPr>
            <a:endParaRPr lang="en-IN" sz="2000" cap="none" dirty="0">
              <a:solidFill>
                <a:srgbClr val="000000"/>
              </a:solidFill>
              <a:latin typeface="Merienda SemiBold" pitchFamily="2" charset="0"/>
              <a:ea typeface="Calibri" panose="020F0502020204030204" pitchFamily="34" charset="0"/>
            </a:endParaRPr>
          </a:p>
          <a:p>
            <a:pPr>
              <a:buFont typeface="Wingdings" panose="05000000000000000000" pitchFamily="2" charset="2"/>
              <a:buChar char="v"/>
            </a:pPr>
            <a:r>
              <a:rPr lang="en-US" cap="none" dirty="0">
                <a:solidFill>
                  <a:srgbClr val="000000"/>
                </a:solidFill>
                <a:latin typeface="Merienda SemiBold" pitchFamily="2" charset="0"/>
                <a:ea typeface="Calibri" panose="020F0502020204030204" pitchFamily="34" charset="0"/>
              </a:rPr>
              <a:t> </a:t>
            </a:r>
            <a:r>
              <a:rPr lang="en-US" cap="none" dirty="0" err="1">
                <a:solidFill>
                  <a:srgbClr val="000000"/>
                </a:solidFill>
                <a:latin typeface="Merienda SemiBold" pitchFamily="2" charset="0"/>
                <a:ea typeface="Calibri" panose="020F0502020204030204" pitchFamily="34" charset="0"/>
              </a:rPr>
              <a:t>JobSeeker</a:t>
            </a:r>
            <a:r>
              <a:rPr lang="en-US" cap="none" dirty="0">
                <a:solidFill>
                  <a:srgbClr val="000000"/>
                </a:solidFill>
                <a:latin typeface="Merienda SemiBold" pitchFamily="2" charset="0"/>
                <a:ea typeface="Calibri" panose="020F0502020204030204" pitchFamily="34" charset="0"/>
              </a:rPr>
              <a:t> </a:t>
            </a:r>
          </a:p>
          <a:p>
            <a:pPr>
              <a:buFont typeface="Wingdings" panose="05000000000000000000" pitchFamily="2" charset="2"/>
              <a:buChar char="Ø"/>
            </a:pPr>
            <a:r>
              <a:rPr lang="en-IN" sz="1400" cap="none" dirty="0">
                <a:solidFill>
                  <a:srgbClr val="000000"/>
                </a:solidFill>
                <a:effectLst/>
                <a:latin typeface="Merienda SemiBold" pitchFamily="2" charset="0"/>
                <a:ea typeface="Calibri" panose="020F0502020204030204" pitchFamily="34" charset="0"/>
              </a:rPr>
              <a:t> In This Module Job Seeker Register </a:t>
            </a:r>
            <a:r>
              <a:rPr lang="en-IN" sz="1400" cap="none" dirty="0" err="1">
                <a:solidFill>
                  <a:srgbClr val="000000"/>
                </a:solidFill>
                <a:effectLst/>
                <a:latin typeface="Merienda SemiBold" pitchFamily="2" charset="0"/>
                <a:ea typeface="Calibri" panose="020F0502020204030204" pitchFamily="34" charset="0"/>
              </a:rPr>
              <a:t>ThemSelf</a:t>
            </a:r>
            <a:r>
              <a:rPr lang="en-IN" sz="1400" cap="none" dirty="0">
                <a:solidFill>
                  <a:srgbClr val="000000"/>
                </a:solidFill>
                <a:effectLst/>
                <a:latin typeface="Merienda SemiBold" pitchFamily="2" charset="0"/>
                <a:ea typeface="Calibri" panose="020F0502020204030204" pitchFamily="34" charset="0"/>
              </a:rPr>
              <a:t> And Upload their Resume And Fill The Profile Give By Admin And   After Login they Will Search For The Job On Various Conditions And they Can Change their Profiles And Resume  And They Can Apply For The Jobs Based On Various Conditions. </a:t>
            </a:r>
          </a:p>
          <a:p>
            <a:pPr>
              <a:buFont typeface="Wingdings" panose="05000000000000000000" pitchFamily="2" charset="2"/>
              <a:buChar char="Ø"/>
            </a:pPr>
            <a:r>
              <a:rPr lang="en-IN" sz="1400" cap="none" dirty="0">
                <a:solidFill>
                  <a:srgbClr val="000000"/>
                </a:solidFill>
                <a:effectLst/>
                <a:latin typeface="Merienda SemiBold" pitchFamily="2" charset="0"/>
                <a:ea typeface="Calibri" panose="020F0502020204030204" pitchFamily="34" charset="0"/>
              </a:rPr>
              <a:t> They </a:t>
            </a:r>
            <a:r>
              <a:rPr lang="en-IN" sz="1400" cap="none" dirty="0">
                <a:solidFill>
                  <a:srgbClr val="000000"/>
                </a:solidFill>
                <a:latin typeface="Merienda SemiBold" pitchFamily="2" charset="0"/>
                <a:ea typeface="Calibri" panose="020F0502020204030204" pitchFamily="34" charset="0"/>
              </a:rPr>
              <a:t>c</a:t>
            </a:r>
            <a:r>
              <a:rPr lang="en-IN" sz="1400" cap="none" dirty="0">
                <a:solidFill>
                  <a:srgbClr val="000000"/>
                </a:solidFill>
                <a:effectLst/>
                <a:latin typeface="Merienda SemiBold" pitchFamily="2" charset="0"/>
                <a:ea typeface="Calibri" panose="020F0502020204030204" pitchFamily="34" charset="0"/>
              </a:rPr>
              <a:t>an See The Response Of The Company And they </a:t>
            </a:r>
            <a:r>
              <a:rPr lang="en-IN" sz="1400" cap="none" dirty="0">
                <a:solidFill>
                  <a:srgbClr val="000000"/>
                </a:solidFill>
                <a:latin typeface="Merienda SemiBold" pitchFamily="2" charset="0"/>
                <a:ea typeface="Calibri" panose="020F0502020204030204" pitchFamily="34" charset="0"/>
              </a:rPr>
              <a:t>c</a:t>
            </a:r>
            <a:r>
              <a:rPr lang="en-IN" sz="1400" cap="none" dirty="0">
                <a:solidFill>
                  <a:srgbClr val="000000"/>
                </a:solidFill>
                <a:effectLst/>
                <a:latin typeface="Merienda SemiBold" pitchFamily="2" charset="0"/>
                <a:ea typeface="Calibri" panose="020F0502020204030204" pitchFamily="34" charset="0"/>
              </a:rPr>
              <a:t>an Call The Company Person For The Interview.</a:t>
            </a:r>
          </a:p>
          <a:p>
            <a:pPr marL="0" indent="0">
              <a:buNone/>
            </a:pPr>
            <a:endParaRPr lang="en-US" sz="1400" cap="none" dirty="0">
              <a:solidFill>
                <a:srgbClr val="000000"/>
              </a:solidFill>
              <a:effectLst/>
              <a:latin typeface="Merienda SemiBold" pitchFamily="2" charset="0"/>
              <a:ea typeface="Calibri" panose="020F0502020204030204" pitchFamily="34" charset="0"/>
            </a:endParaRPr>
          </a:p>
          <a:p>
            <a:pPr>
              <a:buFont typeface="Wingdings" panose="05000000000000000000" pitchFamily="2" charset="2"/>
              <a:buChar char="v"/>
            </a:pPr>
            <a:r>
              <a:rPr lang="en-US" cap="none" dirty="0">
                <a:solidFill>
                  <a:srgbClr val="000000"/>
                </a:solidFill>
                <a:latin typeface="Merienda SemiBold" pitchFamily="2" charset="0"/>
                <a:ea typeface="Calibri" panose="020F0502020204030204" pitchFamily="34" charset="0"/>
              </a:rPr>
              <a:t> Job Provider (Company)</a:t>
            </a:r>
          </a:p>
          <a:p>
            <a:pPr>
              <a:buFont typeface="Wingdings" panose="05000000000000000000" pitchFamily="2" charset="2"/>
              <a:buChar char="Ø"/>
            </a:pPr>
            <a:r>
              <a:rPr lang="en-IN" sz="1400" cap="none" dirty="0">
                <a:solidFill>
                  <a:srgbClr val="000000"/>
                </a:solidFill>
                <a:effectLst/>
                <a:latin typeface="Merienda SemiBold" pitchFamily="2" charset="0"/>
                <a:ea typeface="Calibri" panose="020F0502020204030204" pitchFamily="34" charset="0"/>
              </a:rPr>
              <a:t>In This Module Job Provider Register Themself And their Company And After Login They will Add New Job And They can Offer The Job To Job Seeker According To The Job .</a:t>
            </a:r>
          </a:p>
          <a:p>
            <a:pPr>
              <a:buFont typeface="Wingdings" panose="05000000000000000000" pitchFamily="2" charset="2"/>
              <a:buChar char="Ø"/>
            </a:pPr>
            <a:r>
              <a:rPr lang="en-IN" sz="1400" cap="none" dirty="0">
                <a:solidFill>
                  <a:srgbClr val="000000"/>
                </a:solidFill>
                <a:effectLst/>
                <a:latin typeface="Merienda SemiBold" pitchFamily="2" charset="0"/>
                <a:ea typeface="Calibri" panose="020F0502020204030204" pitchFamily="34" charset="0"/>
              </a:rPr>
              <a:t>They can Also Add ,Remove ,Edit The Jobs . </a:t>
            </a:r>
          </a:p>
          <a:p>
            <a:pPr>
              <a:buFont typeface="Wingdings" panose="05000000000000000000" pitchFamily="2" charset="2"/>
              <a:buChar char="Ø"/>
            </a:pPr>
            <a:r>
              <a:rPr lang="en-IN" sz="1400" cap="none" dirty="0">
                <a:solidFill>
                  <a:srgbClr val="000000"/>
                </a:solidFill>
                <a:effectLst/>
                <a:latin typeface="Merienda SemiBold" pitchFamily="2" charset="0"/>
                <a:ea typeface="Calibri" panose="020F0502020204030204" pitchFamily="34" charset="0"/>
              </a:rPr>
              <a:t>Job Provider Also Manage The Apply Jobs Which Is Applied By Jobseeker</a:t>
            </a:r>
            <a:r>
              <a:rPr lang="en-IN" sz="1400" dirty="0">
                <a:solidFill>
                  <a:srgbClr val="000000"/>
                </a:solidFill>
                <a:effectLst/>
                <a:latin typeface="Times New Roman" panose="02020603050405020304" pitchFamily="18" charset="0"/>
                <a:ea typeface="Calibri" panose="020F0502020204030204" pitchFamily="34" charset="0"/>
              </a:rPr>
              <a:t>.</a:t>
            </a:r>
            <a:endParaRPr lang="en-US" sz="1400" dirty="0">
              <a:solidFill>
                <a:srgbClr val="000000"/>
              </a:solidFill>
              <a:effectLst/>
              <a:latin typeface="Calibri" panose="020F0502020204030204" pitchFamily="34" charset="0"/>
              <a:ea typeface="Calibri" panose="020F0502020204030204" pitchFamily="34" charset="0"/>
            </a:endParaRPr>
          </a:p>
          <a:p>
            <a:pPr marL="0" indent="0">
              <a:buNone/>
            </a:pPr>
            <a:endParaRPr lang="en-US" cap="none" dirty="0">
              <a:solidFill>
                <a:srgbClr val="000000"/>
              </a:solidFill>
              <a:latin typeface="Merienda SemiBold" pitchFamily="2" charset="0"/>
              <a:ea typeface="Calibri" panose="020F0502020204030204" pitchFamily="34" charset="0"/>
            </a:endParaRPr>
          </a:p>
          <a:p>
            <a:pPr marL="0" indent="0">
              <a:buNone/>
            </a:pPr>
            <a:endParaRPr lang="en-US" cap="none" dirty="0">
              <a:solidFill>
                <a:srgbClr val="000000"/>
              </a:solidFill>
              <a:latin typeface="Merienda SemiBold" pitchFamily="2" charset="0"/>
              <a:ea typeface="Calibri" panose="020F0502020204030204" pitchFamily="34" charset="0"/>
            </a:endParaRPr>
          </a:p>
          <a:p>
            <a:pPr marL="0" indent="0">
              <a:buNone/>
            </a:pPr>
            <a:endParaRPr lang="en-IN" sz="2800" cap="none" dirty="0">
              <a:solidFill>
                <a:srgbClr val="000000"/>
              </a:solidFill>
              <a:latin typeface="Merienda SemiBold" pitchFamily="2" charset="0"/>
              <a:ea typeface="Calibri" panose="020F0502020204030204" pitchFamily="34" charset="0"/>
            </a:endParaRPr>
          </a:p>
          <a:p>
            <a:endParaRPr lang="en-IN" dirty="0"/>
          </a:p>
        </p:txBody>
      </p:sp>
    </p:spTree>
    <p:extLst>
      <p:ext uri="{BB962C8B-B14F-4D97-AF65-F5344CB8AC3E}">
        <p14:creationId xmlns:p14="http://schemas.microsoft.com/office/powerpoint/2010/main" val="118847243"/>
      </p:ext>
    </p:extLst>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64ABC-7E6B-474B-986F-71D1C8C2C9F8}"/>
              </a:ext>
            </a:extLst>
          </p:cNvPr>
          <p:cNvSpPr>
            <a:spLocks noGrp="1"/>
          </p:cNvSpPr>
          <p:nvPr>
            <p:ph type="title"/>
          </p:nvPr>
        </p:nvSpPr>
        <p:spPr>
          <a:xfrm>
            <a:off x="1520374" y="81804"/>
            <a:ext cx="9151252" cy="772961"/>
          </a:xfrm>
        </p:spPr>
        <p:txBody>
          <a:bodyPr>
            <a:normAutofit/>
          </a:bodyPr>
          <a:lstStyle/>
          <a:p>
            <a:r>
              <a:rPr lang="en-US" sz="2400" b="1" dirty="0">
                <a:latin typeface="Merienda SemiBold" pitchFamily="2" charset="0"/>
                <a:cs typeface="Times New Roman" panose="02020603050405020304" pitchFamily="18" charset="0"/>
              </a:rPr>
              <a:t>3. System Flow Chart</a:t>
            </a:r>
            <a:endParaRPr lang="en-IN" sz="2400" dirty="0">
              <a:latin typeface="Merienda SemiBold" pitchFamily="2" charset="0"/>
            </a:endParaRPr>
          </a:p>
        </p:txBody>
      </p:sp>
      <p:pic>
        <p:nvPicPr>
          <p:cNvPr id="5" name="Content Placeholder 4">
            <a:extLst>
              <a:ext uri="{FF2B5EF4-FFF2-40B4-BE49-F238E27FC236}">
                <a16:creationId xmlns:a16="http://schemas.microsoft.com/office/drawing/2014/main" id="{1798F8E4-F113-4AEA-9CE5-7A4B929A6C34}"/>
              </a:ext>
            </a:extLst>
          </p:cNvPr>
          <p:cNvPicPr>
            <a:picLocks noGrp="1" noChangeAspect="1"/>
          </p:cNvPicPr>
          <p:nvPr>
            <p:ph sz="quarter" idx="13"/>
          </p:nvPr>
        </p:nvPicPr>
        <p:blipFill>
          <a:blip r:embed="rId2"/>
          <a:stretch>
            <a:fillRect/>
          </a:stretch>
        </p:blipFill>
        <p:spPr>
          <a:xfrm>
            <a:off x="3734495" y="715962"/>
            <a:ext cx="5110360" cy="6060233"/>
          </a:xfrm>
          <a:ln w="12700">
            <a:gradFill>
              <a:gsLst>
                <a:gs pos="25160">
                  <a:srgbClr val="D863CB"/>
                </a:gs>
                <a:gs pos="20000">
                  <a:srgbClr val="DD73C9"/>
                </a:gs>
                <a:gs pos="14291">
                  <a:srgbClr val="D253CD"/>
                </a:gs>
                <a:gs pos="0">
                  <a:schemeClr val="accent6">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xtLst>
              <a:ext uri="{C807C97D-BFC1-408E-A445-0C87EB9F89A2}">
                <ask:lineSketchStyleProps xmlns:ask="http://schemas.microsoft.com/office/drawing/2018/sketchyshapes" sd="2516091245">
                  <a:custGeom>
                    <a:avLst/>
                    <a:gdLst>
                      <a:gd name="connsiteX0" fmla="*/ 0 w 5110360"/>
                      <a:gd name="connsiteY0" fmla="*/ 0 h 5764212"/>
                      <a:gd name="connsiteX1" fmla="*/ 516714 w 5110360"/>
                      <a:gd name="connsiteY1" fmla="*/ 0 h 5764212"/>
                      <a:gd name="connsiteX2" fmla="*/ 982325 w 5110360"/>
                      <a:gd name="connsiteY2" fmla="*/ 0 h 5764212"/>
                      <a:gd name="connsiteX3" fmla="*/ 1499039 w 5110360"/>
                      <a:gd name="connsiteY3" fmla="*/ 0 h 5764212"/>
                      <a:gd name="connsiteX4" fmla="*/ 2169064 w 5110360"/>
                      <a:gd name="connsiteY4" fmla="*/ 0 h 5764212"/>
                      <a:gd name="connsiteX5" fmla="*/ 2685778 w 5110360"/>
                      <a:gd name="connsiteY5" fmla="*/ 0 h 5764212"/>
                      <a:gd name="connsiteX6" fmla="*/ 3355803 w 5110360"/>
                      <a:gd name="connsiteY6" fmla="*/ 0 h 5764212"/>
                      <a:gd name="connsiteX7" fmla="*/ 3923621 w 5110360"/>
                      <a:gd name="connsiteY7" fmla="*/ 0 h 5764212"/>
                      <a:gd name="connsiteX8" fmla="*/ 4593646 w 5110360"/>
                      <a:gd name="connsiteY8" fmla="*/ 0 h 5764212"/>
                      <a:gd name="connsiteX9" fmla="*/ 5110360 w 5110360"/>
                      <a:gd name="connsiteY9" fmla="*/ 0 h 5764212"/>
                      <a:gd name="connsiteX10" fmla="*/ 5110360 w 5110360"/>
                      <a:gd name="connsiteY10" fmla="*/ 691705 h 5764212"/>
                      <a:gd name="connsiteX11" fmla="*/ 5110360 w 5110360"/>
                      <a:gd name="connsiteY11" fmla="*/ 1383411 h 5764212"/>
                      <a:gd name="connsiteX12" fmla="*/ 5110360 w 5110360"/>
                      <a:gd name="connsiteY12" fmla="*/ 1844548 h 5764212"/>
                      <a:gd name="connsiteX13" fmla="*/ 5110360 w 5110360"/>
                      <a:gd name="connsiteY13" fmla="*/ 2420969 h 5764212"/>
                      <a:gd name="connsiteX14" fmla="*/ 5110360 w 5110360"/>
                      <a:gd name="connsiteY14" fmla="*/ 2882106 h 5764212"/>
                      <a:gd name="connsiteX15" fmla="*/ 5110360 w 5110360"/>
                      <a:gd name="connsiteY15" fmla="*/ 3343243 h 5764212"/>
                      <a:gd name="connsiteX16" fmla="*/ 5110360 w 5110360"/>
                      <a:gd name="connsiteY16" fmla="*/ 3804380 h 5764212"/>
                      <a:gd name="connsiteX17" fmla="*/ 5110360 w 5110360"/>
                      <a:gd name="connsiteY17" fmla="*/ 4207875 h 5764212"/>
                      <a:gd name="connsiteX18" fmla="*/ 5110360 w 5110360"/>
                      <a:gd name="connsiteY18" fmla="*/ 4726654 h 5764212"/>
                      <a:gd name="connsiteX19" fmla="*/ 5110360 w 5110360"/>
                      <a:gd name="connsiteY19" fmla="*/ 5130149 h 5764212"/>
                      <a:gd name="connsiteX20" fmla="*/ 5110360 w 5110360"/>
                      <a:gd name="connsiteY20" fmla="*/ 5764212 h 5764212"/>
                      <a:gd name="connsiteX21" fmla="*/ 4644749 w 5110360"/>
                      <a:gd name="connsiteY21" fmla="*/ 5764212 h 5764212"/>
                      <a:gd name="connsiteX22" fmla="*/ 3974724 w 5110360"/>
                      <a:gd name="connsiteY22" fmla="*/ 5764212 h 5764212"/>
                      <a:gd name="connsiteX23" fmla="*/ 3560217 w 5110360"/>
                      <a:gd name="connsiteY23" fmla="*/ 5764212 h 5764212"/>
                      <a:gd name="connsiteX24" fmla="*/ 2890192 w 5110360"/>
                      <a:gd name="connsiteY24" fmla="*/ 5764212 h 5764212"/>
                      <a:gd name="connsiteX25" fmla="*/ 2220168 w 5110360"/>
                      <a:gd name="connsiteY25" fmla="*/ 5764212 h 5764212"/>
                      <a:gd name="connsiteX26" fmla="*/ 1805661 w 5110360"/>
                      <a:gd name="connsiteY26" fmla="*/ 5764212 h 5764212"/>
                      <a:gd name="connsiteX27" fmla="*/ 1186739 w 5110360"/>
                      <a:gd name="connsiteY27" fmla="*/ 5764212 h 5764212"/>
                      <a:gd name="connsiteX28" fmla="*/ 670025 w 5110360"/>
                      <a:gd name="connsiteY28" fmla="*/ 5764212 h 5764212"/>
                      <a:gd name="connsiteX29" fmla="*/ 0 w 5110360"/>
                      <a:gd name="connsiteY29" fmla="*/ 5764212 h 5764212"/>
                      <a:gd name="connsiteX30" fmla="*/ 0 w 5110360"/>
                      <a:gd name="connsiteY30" fmla="*/ 5187791 h 5764212"/>
                      <a:gd name="connsiteX31" fmla="*/ 0 w 5110360"/>
                      <a:gd name="connsiteY31" fmla="*/ 4726654 h 5764212"/>
                      <a:gd name="connsiteX32" fmla="*/ 0 w 5110360"/>
                      <a:gd name="connsiteY32" fmla="*/ 4323159 h 5764212"/>
                      <a:gd name="connsiteX33" fmla="*/ 0 w 5110360"/>
                      <a:gd name="connsiteY33" fmla="*/ 3631454 h 5764212"/>
                      <a:gd name="connsiteX34" fmla="*/ 0 w 5110360"/>
                      <a:gd name="connsiteY34" fmla="*/ 2939748 h 5764212"/>
                      <a:gd name="connsiteX35" fmla="*/ 0 w 5110360"/>
                      <a:gd name="connsiteY35" fmla="*/ 2536253 h 5764212"/>
                      <a:gd name="connsiteX36" fmla="*/ 0 w 5110360"/>
                      <a:gd name="connsiteY36" fmla="*/ 2017474 h 5764212"/>
                      <a:gd name="connsiteX37" fmla="*/ 0 w 5110360"/>
                      <a:gd name="connsiteY37" fmla="*/ 1498695 h 5764212"/>
                      <a:gd name="connsiteX38" fmla="*/ 0 w 5110360"/>
                      <a:gd name="connsiteY38" fmla="*/ 806990 h 5764212"/>
                      <a:gd name="connsiteX39" fmla="*/ 0 w 5110360"/>
                      <a:gd name="connsiteY39" fmla="*/ 0 h 5764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110360" h="5764212" fill="none" extrusionOk="0">
                        <a:moveTo>
                          <a:pt x="0" y="0"/>
                        </a:moveTo>
                        <a:cubicBezTo>
                          <a:pt x="125401" y="-22739"/>
                          <a:pt x="298166" y="20174"/>
                          <a:pt x="516714" y="0"/>
                        </a:cubicBezTo>
                        <a:cubicBezTo>
                          <a:pt x="735262" y="-20174"/>
                          <a:pt x="872097" y="1475"/>
                          <a:pt x="982325" y="0"/>
                        </a:cubicBezTo>
                        <a:cubicBezTo>
                          <a:pt x="1092553" y="-1475"/>
                          <a:pt x="1352469" y="61314"/>
                          <a:pt x="1499039" y="0"/>
                        </a:cubicBezTo>
                        <a:cubicBezTo>
                          <a:pt x="1645609" y="-61314"/>
                          <a:pt x="1851626" y="78468"/>
                          <a:pt x="2169064" y="0"/>
                        </a:cubicBezTo>
                        <a:cubicBezTo>
                          <a:pt x="2486503" y="-78468"/>
                          <a:pt x="2548365" y="47672"/>
                          <a:pt x="2685778" y="0"/>
                        </a:cubicBezTo>
                        <a:cubicBezTo>
                          <a:pt x="2823191" y="-47672"/>
                          <a:pt x="3091620" y="48201"/>
                          <a:pt x="3355803" y="0"/>
                        </a:cubicBezTo>
                        <a:cubicBezTo>
                          <a:pt x="3619986" y="-48201"/>
                          <a:pt x="3773470" y="31911"/>
                          <a:pt x="3923621" y="0"/>
                        </a:cubicBezTo>
                        <a:cubicBezTo>
                          <a:pt x="4073772" y="-31911"/>
                          <a:pt x="4260751" y="75985"/>
                          <a:pt x="4593646" y="0"/>
                        </a:cubicBezTo>
                        <a:cubicBezTo>
                          <a:pt x="4926541" y="-75985"/>
                          <a:pt x="4941197" y="59297"/>
                          <a:pt x="5110360" y="0"/>
                        </a:cubicBezTo>
                        <a:cubicBezTo>
                          <a:pt x="5159682" y="254822"/>
                          <a:pt x="5056480" y="428676"/>
                          <a:pt x="5110360" y="691705"/>
                        </a:cubicBezTo>
                        <a:cubicBezTo>
                          <a:pt x="5164240" y="954734"/>
                          <a:pt x="5086024" y="1217621"/>
                          <a:pt x="5110360" y="1383411"/>
                        </a:cubicBezTo>
                        <a:cubicBezTo>
                          <a:pt x="5134696" y="1549201"/>
                          <a:pt x="5081943" y="1741269"/>
                          <a:pt x="5110360" y="1844548"/>
                        </a:cubicBezTo>
                        <a:cubicBezTo>
                          <a:pt x="5138777" y="1947827"/>
                          <a:pt x="5106030" y="2223363"/>
                          <a:pt x="5110360" y="2420969"/>
                        </a:cubicBezTo>
                        <a:cubicBezTo>
                          <a:pt x="5114690" y="2618575"/>
                          <a:pt x="5059062" y="2678919"/>
                          <a:pt x="5110360" y="2882106"/>
                        </a:cubicBezTo>
                        <a:cubicBezTo>
                          <a:pt x="5161658" y="3085293"/>
                          <a:pt x="5081518" y="3152869"/>
                          <a:pt x="5110360" y="3343243"/>
                        </a:cubicBezTo>
                        <a:cubicBezTo>
                          <a:pt x="5139202" y="3533617"/>
                          <a:pt x="5102433" y="3657357"/>
                          <a:pt x="5110360" y="3804380"/>
                        </a:cubicBezTo>
                        <a:cubicBezTo>
                          <a:pt x="5118287" y="3951403"/>
                          <a:pt x="5093437" y="4056829"/>
                          <a:pt x="5110360" y="4207875"/>
                        </a:cubicBezTo>
                        <a:cubicBezTo>
                          <a:pt x="5127283" y="4358922"/>
                          <a:pt x="5066935" y="4615611"/>
                          <a:pt x="5110360" y="4726654"/>
                        </a:cubicBezTo>
                        <a:cubicBezTo>
                          <a:pt x="5153785" y="4837697"/>
                          <a:pt x="5086336" y="4950734"/>
                          <a:pt x="5110360" y="5130149"/>
                        </a:cubicBezTo>
                        <a:cubicBezTo>
                          <a:pt x="5134384" y="5309565"/>
                          <a:pt x="5056216" y="5545531"/>
                          <a:pt x="5110360" y="5764212"/>
                        </a:cubicBezTo>
                        <a:cubicBezTo>
                          <a:pt x="4944821" y="5803070"/>
                          <a:pt x="4782539" y="5720895"/>
                          <a:pt x="4644749" y="5764212"/>
                        </a:cubicBezTo>
                        <a:cubicBezTo>
                          <a:pt x="4506959" y="5807529"/>
                          <a:pt x="4294018" y="5703494"/>
                          <a:pt x="3974724" y="5764212"/>
                        </a:cubicBezTo>
                        <a:cubicBezTo>
                          <a:pt x="3655431" y="5824930"/>
                          <a:pt x="3766276" y="5737797"/>
                          <a:pt x="3560217" y="5764212"/>
                        </a:cubicBezTo>
                        <a:cubicBezTo>
                          <a:pt x="3354158" y="5790627"/>
                          <a:pt x="3151045" y="5736455"/>
                          <a:pt x="2890192" y="5764212"/>
                        </a:cubicBezTo>
                        <a:cubicBezTo>
                          <a:pt x="2629339" y="5791969"/>
                          <a:pt x="2543027" y="5706894"/>
                          <a:pt x="2220168" y="5764212"/>
                        </a:cubicBezTo>
                        <a:cubicBezTo>
                          <a:pt x="1897309" y="5821530"/>
                          <a:pt x="1904860" y="5732184"/>
                          <a:pt x="1805661" y="5764212"/>
                        </a:cubicBezTo>
                        <a:cubicBezTo>
                          <a:pt x="1706462" y="5796240"/>
                          <a:pt x="1481569" y="5695044"/>
                          <a:pt x="1186739" y="5764212"/>
                        </a:cubicBezTo>
                        <a:cubicBezTo>
                          <a:pt x="891909" y="5833380"/>
                          <a:pt x="847658" y="5743469"/>
                          <a:pt x="670025" y="5764212"/>
                        </a:cubicBezTo>
                        <a:cubicBezTo>
                          <a:pt x="492392" y="5784955"/>
                          <a:pt x="197374" y="5700379"/>
                          <a:pt x="0" y="5764212"/>
                        </a:cubicBezTo>
                        <a:cubicBezTo>
                          <a:pt x="-19957" y="5532802"/>
                          <a:pt x="4525" y="5374563"/>
                          <a:pt x="0" y="5187791"/>
                        </a:cubicBezTo>
                        <a:cubicBezTo>
                          <a:pt x="-4525" y="5001019"/>
                          <a:pt x="38890" y="4866809"/>
                          <a:pt x="0" y="4726654"/>
                        </a:cubicBezTo>
                        <a:cubicBezTo>
                          <a:pt x="-38890" y="4586499"/>
                          <a:pt x="9542" y="4511704"/>
                          <a:pt x="0" y="4323159"/>
                        </a:cubicBezTo>
                        <a:cubicBezTo>
                          <a:pt x="-9542" y="4134615"/>
                          <a:pt x="27600" y="3886490"/>
                          <a:pt x="0" y="3631454"/>
                        </a:cubicBezTo>
                        <a:cubicBezTo>
                          <a:pt x="-27600" y="3376419"/>
                          <a:pt x="30979" y="3167951"/>
                          <a:pt x="0" y="2939748"/>
                        </a:cubicBezTo>
                        <a:cubicBezTo>
                          <a:pt x="-30979" y="2711545"/>
                          <a:pt x="44837" y="2647963"/>
                          <a:pt x="0" y="2536253"/>
                        </a:cubicBezTo>
                        <a:cubicBezTo>
                          <a:pt x="-44837" y="2424543"/>
                          <a:pt x="21565" y="2226114"/>
                          <a:pt x="0" y="2017474"/>
                        </a:cubicBezTo>
                        <a:cubicBezTo>
                          <a:pt x="-21565" y="1808834"/>
                          <a:pt x="14075" y="1753107"/>
                          <a:pt x="0" y="1498695"/>
                        </a:cubicBezTo>
                        <a:cubicBezTo>
                          <a:pt x="-14075" y="1244283"/>
                          <a:pt x="58599" y="971655"/>
                          <a:pt x="0" y="806990"/>
                        </a:cubicBezTo>
                        <a:cubicBezTo>
                          <a:pt x="-58599" y="642326"/>
                          <a:pt x="9918" y="334468"/>
                          <a:pt x="0" y="0"/>
                        </a:cubicBezTo>
                        <a:close/>
                      </a:path>
                      <a:path w="5110360" h="5764212" stroke="0" extrusionOk="0">
                        <a:moveTo>
                          <a:pt x="0" y="0"/>
                        </a:moveTo>
                        <a:cubicBezTo>
                          <a:pt x="214945" y="-64422"/>
                          <a:pt x="417529" y="37736"/>
                          <a:pt x="618921" y="0"/>
                        </a:cubicBezTo>
                        <a:cubicBezTo>
                          <a:pt x="820313" y="-37736"/>
                          <a:pt x="893108" y="7511"/>
                          <a:pt x="1033428" y="0"/>
                        </a:cubicBezTo>
                        <a:cubicBezTo>
                          <a:pt x="1173748" y="-7511"/>
                          <a:pt x="1322938" y="40348"/>
                          <a:pt x="1550143" y="0"/>
                        </a:cubicBezTo>
                        <a:cubicBezTo>
                          <a:pt x="1777348" y="-40348"/>
                          <a:pt x="1966399" y="77355"/>
                          <a:pt x="2220168" y="0"/>
                        </a:cubicBezTo>
                        <a:cubicBezTo>
                          <a:pt x="2473937" y="-77355"/>
                          <a:pt x="2531356" y="52869"/>
                          <a:pt x="2685778" y="0"/>
                        </a:cubicBezTo>
                        <a:cubicBezTo>
                          <a:pt x="2840200" y="-52869"/>
                          <a:pt x="3006651" y="48915"/>
                          <a:pt x="3202492" y="0"/>
                        </a:cubicBezTo>
                        <a:cubicBezTo>
                          <a:pt x="3398333" y="-48915"/>
                          <a:pt x="3425814" y="38112"/>
                          <a:pt x="3616999" y="0"/>
                        </a:cubicBezTo>
                        <a:cubicBezTo>
                          <a:pt x="3808184" y="-38112"/>
                          <a:pt x="3896608" y="34664"/>
                          <a:pt x="4133713" y="0"/>
                        </a:cubicBezTo>
                        <a:cubicBezTo>
                          <a:pt x="4370818" y="-34664"/>
                          <a:pt x="4395785" y="53872"/>
                          <a:pt x="4599324" y="0"/>
                        </a:cubicBezTo>
                        <a:cubicBezTo>
                          <a:pt x="4802863" y="-53872"/>
                          <a:pt x="4959634" y="2622"/>
                          <a:pt x="5110360" y="0"/>
                        </a:cubicBezTo>
                        <a:cubicBezTo>
                          <a:pt x="5145472" y="230505"/>
                          <a:pt x="5050390" y="376973"/>
                          <a:pt x="5110360" y="518779"/>
                        </a:cubicBezTo>
                        <a:cubicBezTo>
                          <a:pt x="5170330" y="660585"/>
                          <a:pt x="5082810" y="992877"/>
                          <a:pt x="5110360" y="1152842"/>
                        </a:cubicBezTo>
                        <a:cubicBezTo>
                          <a:pt x="5137910" y="1312807"/>
                          <a:pt x="5078368" y="1657353"/>
                          <a:pt x="5110360" y="1786906"/>
                        </a:cubicBezTo>
                        <a:cubicBezTo>
                          <a:pt x="5142352" y="1916459"/>
                          <a:pt x="5076981" y="2029845"/>
                          <a:pt x="5110360" y="2190401"/>
                        </a:cubicBezTo>
                        <a:cubicBezTo>
                          <a:pt x="5143739" y="2350958"/>
                          <a:pt x="5089835" y="2411495"/>
                          <a:pt x="5110360" y="2593895"/>
                        </a:cubicBezTo>
                        <a:cubicBezTo>
                          <a:pt x="5130885" y="2776295"/>
                          <a:pt x="5034995" y="3027964"/>
                          <a:pt x="5110360" y="3285601"/>
                        </a:cubicBezTo>
                        <a:cubicBezTo>
                          <a:pt x="5185725" y="3543238"/>
                          <a:pt x="5101671" y="3666729"/>
                          <a:pt x="5110360" y="3862022"/>
                        </a:cubicBezTo>
                        <a:cubicBezTo>
                          <a:pt x="5119049" y="4057315"/>
                          <a:pt x="5041654" y="4277550"/>
                          <a:pt x="5110360" y="4553727"/>
                        </a:cubicBezTo>
                        <a:cubicBezTo>
                          <a:pt x="5179066" y="4829905"/>
                          <a:pt x="5090893" y="4848761"/>
                          <a:pt x="5110360" y="4957222"/>
                        </a:cubicBezTo>
                        <a:cubicBezTo>
                          <a:pt x="5129827" y="5065684"/>
                          <a:pt x="5036829" y="5466663"/>
                          <a:pt x="5110360" y="5764212"/>
                        </a:cubicBezTo>
                        <a:cubicBezTo>
                          <a:pt x="4957977" y="5804211"/>
                          <a:pt x="4675585" y="5723535"/>
                          <a:pt x="4491439" y="5764212"/>
                        </a:cubicBezTo>
                        <a:cubicBezTo>
                          <a:pt x="4307293" y="5804889"/>
                          <a:pt x="4194058" y="5715656"/>
                          <a:pt x="4025828" y="5764212"/>
                        </a:cubicBezTo>
                        <a:cubicBezTo>
                          <a:pt x="3857598" y="5812768"/>
                          <a:pt x="3787319" y="5735734"/>
                          <a:pt x="3611321" y="5764212"/>
                        </a:cubicBezTo>
                        <a:cubicBezTo>
                          <a:pt x="3435323" y="5792690"/>
                          <a:pt x="3268423" y="5729284"/>
                          <a:pt x="3094607" y="5764212"/>
                        </a:cubicBezTo>
                        <a:cubicBezTo>
                          <a:pt x="2920791" y="5799140"/>
                          <a:pt x="2726669" y="5691149"/>
                          <a:pt x="2424582" y="5764212"/>
                        </a:cubicBezTo>
                        <a:cubicBezTo>
                          <a:pt x="2122495" y="5837275"/>
                          <a:pt x="2050560" y="5688526"/>
                          <a:pt x="1754557" y="5764212"/>
                        </a:cubicBezTo>
                        <a:cubicBezTo>
                          <a:pt x="1458555" y="5839898"/>
                          <a:pt x="1368398" y="5748829"/>
                          <a:pt x="1186739" y="5764212"/>
                        </a:cubicBezTo>
                        <a:cubicBezTo>
                          <a:pt x="1005080" y="5779595"/>
                          <a:pt x="829413" y="5760634"/>
                          <a:pt x="567818" y="5764212"/>
                        </a:cubicBezTo>
                        <a:cubicBezTo>
                          <a:pt x="306223" y="5767790"/>
                          <a:pt x="115086" y="5719348"/>
                          <a:pt x="0" y="5764212"/>
                        </a:cubicBezTo>
                        <a:cubicBezTo>
                          <a:pt x="-21912" y="5510039"/>
                          <a:pt x="55761" y="5445412"/>
                          <a:pt x="0" y="5245433"/>
                        </a:cubicBezTo>
                        <a:cubicBezTo>
                          <a:pt x="-55761" y="5045454"/>
                          <a:pt x="4135" y="4920905"/>
                          <a:pt x="0" y="4726654"/>
                        </a:cubicBezTo>
                        <a:cubicBezTo>
                          <a:pt x="-4135" y="4532403"/>
                          <a:pt x="26893" y="4453967"/>
                          <a:pt x="0" y="4323159"/>
                        </a:cubicBezTo>
                        <a:cubicBezTo>
                          <a:pt x="-26893" y="4192352"/>
                          <a:pt x="53544" y="3841802"/>
                          <a:pt x="0" y="3689096"/>
                        </a:cubicBezTo>
                        <a:cubicBezTo>
                          <a:pt x="-53544" y="3536390"/>
                          <a:pt x="46330" y="3472070"/>
                          <a:pt x="0" y="3285601"/>
                        </a:cubicBezTo>
                        <a:cubicBezTo>
                          <a:pt x="-46330" y="3099132"/>
                          <a:pt x="536" y="3018792"/>
                          <a:pt x="0" y="2766822"/>
                        </a:cubicBezTo>
                        <a:cubicBezTo>
                          <a:pt x="-536" y="2514852"/>
                          <a:pt x="80034" y="2251660"/>
                          <a:pt x="0" y="2075116"/>
                        </a:cubicBezTo>
                        <a:cubicBezTo>
                          <a:pt x="-80034" y="1898572"/>
                          <a:pt x="51031" y="1652545"/>
                          <a:pt x="0" y="1441053"/>
                        </a:cubicBezTo>
                        <a:cubicBezTo>
                          <a:pt x="-51031" y="1229561"/>
                          <a:pt x="66093" y="1141094"/>
                          <a:pt x="0" y="864632"/>
                        </a:cubicBezTo>
                        <a:cubicBezTo>
                          <a:pt x="-66093" y="588170"/>
                          <a:pt x="4885" y="394930"/>
                          <a:pt x="0" y="0"/>
                        </a:cubicBezTo>
                        <a:close/>
                      </a:path>
                    </a:pathLst>
                  </a:custGeom>
                  <ask:type>
                    <ask:lineSketchNone/>
                  </ask:type>
                </ask:lineSketchStyleProps>
              </a:ext>
            </a:extLst>
          </a:ln>
          <a:effectLst>
            <a:glow rad="330200">
              <a:schemeClr val="accent6">
                <a:lumMod val="60000"/>
                <a:lumOff val="40000"/>
                <a:alpha val="40000"/>
              </a:schemeClr>
            </a:glow>
            <a:outerShdw blurRad="63500" sx="102000" sy="102000" algn="ctr" rotWithShape="0">
              <a:prstClr val="black">
                <a:alpha val="40000"/>
              </a:prstClr>
            </a:outerShdw>
          </a:effectLst>
        </p:spPr>
      </p:pic>
    </p:spTree>
    <p:extLst>
      <p:ext uri="{BB962C8B-B14F-4D97-AF65-F5344CB8AC3E}">
        <p14:creationId xmlns:p14="http://schemas.microsoft.com/office/powerpoint/2010/main" val="1490351728"/>
      </p:ext>
    </p:extLst>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78000"/>
                <a:shade val="100000"/>
                <a:hueMod val="136000"/>
                <a:satMod val="160000"/>
                <a:lumMod val="105000"/>
              </a:schemeClr>
            </a:gs>
            <a:gs pos="100000">
              <a:schemeClr val="bg2">
                <a:shade val="92000"/>
                <a:satMod val="170000"/>
                <a:lumMod val="96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ED1E9-5F66-4D62-8FBB-240D79D3AFA1}"/>
              </a:ext>
            </a:extLst>
          </p:cNvPr>
          <p:cNvSpPr>
            <a:spLocks noGrp="1"/>
          </p:cNvSpPr>
          <p:nvPr>
            <p:ph type="title"/>
          </p:nvPr>
        </p:nvSpPr>
        <p:spPr>
          <a:xfrm>
            <a:off x="913775" y="228600"/>
            <a:ext cx="10364451" cy="1480930"/>
          </a:xfrm>
        </p:spPr>
        <p:txBody>
          <a:bodyPr>
            <a:normAutofit fontScale="90000"/>
          </a:bodyPr>
          <a:lstStyle/>
          <a:p>
            <a:r>
              <a:rPr lang="en-IN" sz="2800" dirty="0">
                <a:latin typeface="Merienda SemiBold" pitchFamily="2" charset="0"/>
              </a:rPr>
              <a:t>4. DFD / </a:t>
            </a:r>
            <a:r>
              <a:rPr lang="en-IN" sz="2400" dirty="0">
                <a:latin typeface="Merienda SemiBold" pitchFamily="2" charset="0"/>
              </a:rPr>
              <a:t>UML</a:t>
            </a:r>
            <a:r>
              <a:rPr lang="en-IN" sz="2800" dirty="0">
                <a:latin typeface="Merienda SemiBold" pitchFamily="2" charset="0"/>
              </a:rPr>
              <a:t> Diagram</a:t>
            </a:r>
            <a:br>
              <a:rPr lang="en-IN" sz="2800" dirty="0">
                <a:latin typeface="Merienda SemiBold" pitchFamily="2" charset="0"/>
              </a:rPr>
            </a:br>
            <a:br>
              <a:rPr lang="en-IN" sz="2800" dirty="0">
                <a:latin typeface="Merienda SemiBold" pitchFamily="2" charset="0"/>
              </a:rPr>
            </a:br>
            <a:r>
              <a:rPr lang="en-IN" sz="1800" cap="none" dirty="0">
                <a:latin typeface="Merienda SemiBold" pitchFamily="2" charset="0"/>
              </a:rPr>
              <a:t>Context Level DFD :-</a:t>
            </a:r>
            <a:br>
              <a:rPr lang="en-IN" sz="2800" cap="none" dirty="0">
                <a:latin typeface="Merienda SemiBold" pitchFamily="2" charset="0"/>
              </a:rPr>
            </a:br>
            <a:endParaRPr lang="en-IN" sz="2800" dirty="0">
              <a:latin typeface="Merienda SemiBold" pitchFamily="2" charset="0"/>
            </a:endParaRPr>
          </a:p>
        </p:txBody>
      </p:sp>
      <p:pic>
        <p:nvPicPr>
          <p:cNvPr id="16" name="Content Placeholder 15">
            <a:extLst>
              <a:ext uri="{FF2B5EF4-FFF2-40B4-BE49-F238E27FC236}">
                <a16:creationId xmlns:a16="http://schemas.microsoft.com/office/drawing/2014/main" id="{72D1EEC9-9701-4456-8C68-47F92DA2A6E0}"/>
              </a:ext>
            </a:extLst>
          </p:cNvPr>
          <p:cNvPicPr>
            <a:picLocks noGrp="1" noChangeAspect="1"/>
          </p:cNvPicPr>
          <p:nvPr>
            <p:ph sz="quarter" idx="13"/>
          </p:nvPr>
        </p:nvPicPr>
        <p:blipFill>
          <a:blip r:embed="rId2"/>
          <a:stretch>
            <a:fillRect/>
          </a:stretch>
        </p:blipFill>
        <p:spPr>
          <a:xfrm>
            <a:off x="2882935" y="1550504"/>
            <a:ext cx="6426130" cy="4310270"/>
          </a:xfrm>
          <a:solidFill>
            <a:schemeClr val="accent6">
              <a:lumMod val="60000"/>
              <a:lumOff val="40000"/>
            </a:schemeClr>
          </a:solidFill>
          <a:ln>
            <a:solidFill>
              <a:schemeClr val="accent6">
                <a:lumMod val="75000"/>
              </a:schemeClr>
            </a:solidFill>
            <a:extLst>
              <a:ext uri="{C807C97D-BFC1-408E-A445-0C87EB9F89A2}">
                <ask:lineSketchStyleProps xmlns:ask="http://schemas.microsoft.com/office/drawing/2018/sketchyshapes">
                  <ask:type>
                    <ask:lineSketchNone/>
                  </ask:type>
                </ask:lineSketchStyleProps>
              </a:ext>
            </a:extLst>
          </a:ln>
          <a:effectLst>
            <a:glow rad="635000">
              <a:schemeClr val="accent6">
                <a:lumMod val="60000"/>
                <a:lumOff val="40000"/>
                <a:alpha val="40000"/>
              </a:schemeClr>
            </a:glow>
            <a:outerShdw blurRad="38100" dir="1800000" sx="90000" sy="90000" algn="ctr" rotWithShape="0">
              <a:prstClr val="black">
                <a:alpha val="33000"/>
              </a:prstClr>
            </a:outerShdw>
          </a:effectLst>
        </p:spPr>
      </p:pic>
    </p:spTree>
    <p:extLst>
      <p:ext uri="{BB962C8B-B14F-4D97-AF65-F5344CB8AC3E}">
        <p14:creationId xmlns:p14="http://schemas.microsoft.com/office/powerpoint/2010/main" val="1229046378"/>
      </p:ext>
    </p:extLst>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8A934-8512-40C4-93DA-2B03C5F9F5C3}"/>
              </a:ext>
            </a:extLst>
          </p:cNvPr>
          <p:cNvSpPr>
            <a:spLocks noGrp="1"/>
          </p:cNvSpPr>
          <p:nvPr>
            <p:ph type="title"/>
          </p:nvPr>
        </p:nvSpPr>
        <p:spPr>
          <a:xfrm>
            <a:off x="1105272" y="0"/>
            <a:ext cx="8702977" cy="575801"/>
          </a:xfrm>
        </p:spPr>
        <p:txBody>
          <a:bodyPr>
            <a:normAutofit/>
          </a:bodyPr>
          <a:lstStyle/>
          <a:p>
            <a:r>
              <a:rPr lang="en-US" sz="2000" cap="none" dirty="0">
                <a:latin typeface="Merienda SemiBold" pitchFamily="2" charset="0"/>
              </a:rPr>
              <a:t>1st Level Admin &amp; User DFD :</a:t>
            </a:r>
            <a:endParaRPr lang="en-IN" sz="2000" cap="none" dirty="0">
              <a:latin typeface="Merienda SemiBold" pitchFamily="2" charset="0"/>
            </a:endParaRPr>
          </a:p>
        </p:txBody>
      </p:sp>
      <p:pic>
        <p:nvPicPr>
          <p:cNvPr id="9" name="Content Placeholder 8">
            <a:extLst>
              <a:ext uri="{FF2B5EF4-FFF2-40B4-BE49-F238E27FC236}">
                <a16:creationId xmlns:a16="http://schemas.microsoft.com/office/drawing/2014/main" id="{7F5F5EFB-C9B8-457C-AF82-CB0A83C8DFE2}"/>
              </a:ext>
            </a:extLst>
          </p:cNvPr>
          <p:cNvPicPr>
            <a:picLocks noGrp="1" noChangeAspect="1"/>
          </p:cNvPicPr>
          <p:nvPr>
            <p:ph sz="quarter" idx="13"/>
          </p:nvPr>
        </p:nvPicPr>
        <p:blipFill>
          <a:blip r:embed="rId2"/>
          <a:stretch>
            <a:fillRect/>
          </a:stretch>
        </p:blipFill>
        <p:spPr>
          <a:xfrm>
            <a:off x="2383751" y="575801"/>
            <a:ext cx="7095558" cy="6163639"/>
          </a:xfrm>
          <a:gradFill flip="none" rotWithShape="1">
            <a:gsLst>
              <a:gs pos="0">
                <a:schemeClr val="accent6">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gradFill flip="none" rotWithShape="1">
              <a:gsLst>
                <a:gs pos="0">
                  <a:schemeClr val="accent6">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a:effectLst>
            <a:glow rad="508000">
              <a:schemeClr val="accent6">
                <a:lumMod val="60000"/>
                <a:lumOff val="40000"/>
                <a:alpha val="40000"/>
              </a:schemeClr>
            </a:glow>
            <a:innerShdw blurRad="114300">
              <a:prstClr val="black"/>
            </a:innerShdw>
          </a:effectLst>
        </p:spPr>
      </p:pic>
    </p:spTree>
    <p:extLst>
      <p:ext uri="{BB962C8B-B14F-4D97-AF65-F5344CB8AC3E}">
        <p14:creationId xmlns:p14="http://schemas.microsoft.com/office/powerpoint/2010/main" val="949702013"/>
      </p:ext>
    </p:extLst>
  </p:cSld>
  <p:clrMapOvr>
    <a:masterClrMapping/>
  </p:clrMapOvr>
  <p:transition spd="slow">
    <p:wipe dir="r"/>
  </p:transition>
</p:sld>
</file>

<file path=ppt/theme/theme1.xml><?xml version="1.0" encoding="utf-8"?>
<a:theme xmlns:a="http://schemas.openxmlformats.org/drawingml/2006/main" name="Droplet">
  <a:themeElements>
    <a:clrScheme name="Droplet">
      <a:dk1>
        <a:sysClr val="windowText" lastClr="000000"/>
      </a:dk1>
      <a:lt1>
        <a:sysClr val="window" lastClr="FFFFFF"/>
      </a:lt1>
      <a:dk2>
        <a:srgbClr val="27537E"/>
      </a:dk2>
      <a:lt2>
        <a:srgbClr val="AABED7"/>
      </a:lt2>
      <a:accent1>
        <a:srgbClr val="E34B7A"/>
      </a:accent1>
      <a:accent2>
        <a:srgbClr val="AC339A"/>
      </a:accent2>
      <a:accent3>
        <a:srgbClr val="6953B7"/>
      </a:accent3>
      <a:accent4>
        <a:srgbClr val="1D7EAB"/>
      </a:accent4>
      <a:accent5>
        <a:srgbClr val="43AFD6"/>
      </a:accent5>
      <a:accent6>
        <a:srgbClr val="DE85E1"/>
      </a:accent6>
      <a:hlink>
        <a:srgbClr val="ED87A6"/>
      </a:hlink>
      <a:folHlink>
        <a:srgbClr val="C99EAC"/>
      </a:folHlink>
    </a:clrScheme>
    <a:fontScheme name="Drople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C71B277C-C29A-4BA0-A7BA-43502DF21AB3}"/>
    </a:ext>
  </a:extLst>
</a:theme>
</file>

<file path=docProps/app.xml><?xml version="1.0" encoding="utf-8"?>
<Properties xmlns="http://schemas.openxmlformats.org/officeDocument/2006/extended-properties" xmlns:vt="http://schemas.openxmlformats.org/officeDocument/2006/docPropsVTypes">
  <Template>TM04033925[[fn=Droplet]]</Template>
  <TotalTime>549</TotalTime>
  <Words>890</Words>
  <Application>Microsoft Office PowerPoint</Application>
  <PresentationFormat>Widescreen</PresentationFormat>
  <Paragraphs>106</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Merienda SemiBold</vt:lpstr>
      <vt:lpstr>Times New Roman</vt:lpstr>
      <vt:lpstr>Tw Cen MT</vt:lpstr>
      <vt:lpstr>Wingdings</vt:lpstr>
      <vt:lpstr>Droplet</vt:lpstr>
      <vt:lpstr>Shree Shambhubhai V. Patel College Of Computer Science And Business Management     Online Job Portal  Subject: 501-01 (Advanced web Designing) OF T.Y.B.C.A. (Sem-5) </vt:lpstr>
      <vt:lpstr>Contents</vt:lpstr>
      <vt:lpstr>1. Introduction</vt:lpstr>
      <vt:lpstr>Project Profile</vt:lpstr>
      <vt:lpstr>2. Objectives of Project</vt:lpstr>
      <vt:lpstr>Admin</vt:lpstr>
      <vt:lpstr>3. System Flow Chart</vt:lpstr>
      <vt:lpstr>4. DFD / UML Diagram  Context Level DFD :- </vt:lpstr>
      <vt:lpstr>1st Level Admin &amp; User DFD :</vt:lpstr>
      <vt:lpstr>5. ER-Diagram</vt:lpstr>
      <vt:lpstr>   6. System Design       Sign-in Page : </vt:lpstr>
      <vt:lpstr>  Sign-up Page :</vt:lpstr>
      <vt:lpstr>Home Page : </vt:lpstr>
      <vt:lpstr>About Us Page :</vt:lpstr>
      <vt:lpstr>Blog Page :</vt:lpstr>
      <vt:lpstr>  Contact Us Page :</vt:lpstr>
      <vt:lpstr>    Job List :</vt:lpstr>
      <vt:lpstr>My Profile Page :</vt:lpstr>
      <vt:lpstr>Admin-company Login Page :</vt:lpstr>
      <vt:lpstr>Dashboard Page :</vt:lpstr>
      <vt:lpstr>7. 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jinal</dc:creator>
  <cp:lastModifiedBy>JINAL</cp:lastModifiedBy>
  <cp:revision>48</cp:revision>
  <dcterms:created xsi:type="dcterms:W3CDTF">2023-09-19T11:45:14Z</dcterms:created>
  <dcterms:modified xsi:type="dcterms:W3CDTF">2023-10-07T12:13:57Z</dcterms:modified>
</cp:coreProperties>
</file>